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61"/>
  </p:notesMasterIdLst>
  <p:sldIdLst>
    <p:sldId id="12984" r:id="rId2"/>
    <p:sldId id="12924" r:id="rId3"/>
    <p:sldId id="12925" r:id="rId4"/>
    <p:sldId id="12918" r:id="rId5"/>
    <p:sldId id="12919" r:id="rId6"/>
    <p:sldId id="12920" r:id="rId7"/>
    <p:sldId id="12921" r:id="rId8"/>
    <p:sldId id="12922" r:id="rId9"/>
    <p:sldId id="12928" r:id="rId10"/>
    <p:sldId id="12931" r:id="rId11"/>
    <p:sldId id="12970" r:id="rId12"/>
    <p:sldId id="12929" r:id="rId13"/>
    <p:sldId id="12972" r:id="rId14"/>
    <p:sldId id="12974" r:id="rId15"/>
    <p:sldId id="12975" r:id="rId16"/>
    <p:sldId id="12971" r:id="rId17"/>
    <p:sldId id="12969" r:id="rId18"/>
    <p:sldId id="12930" r:id="rId19"/>
    <p:sldId id="12976" r:id="rId20"/>
    <p:sldId id="12978" r:id="rId21"/>
    <p:sldId id="12979" r:id="rId22"/>
    <p:sldId id="12941" r:id="rId23"/>
    <p:sldId id="12942" r:id="rId24"/>
    <p:sldId id="12943" r:id="rId25"/>
    <p:sldId id="12944" r:id="rId26"/>
    <p:sldId id="12945" r:id="rId27"/>
    <p:sldId id="12946" r:id="rId28"/>
    <p:sldId id="12947" r:id="rId29"/>
    <p:sldId id="12948" r:id="rId30"/>
    <p:sldId id="12951" r:id="rId31"/>
    <p:sldId id="12950" r:id="rId32"/>
    <p:sldId id="12940" r:id="rId33"/>
    <p:sldId id="12949" r:id="rId34"/>
    <p:sldId id="12934" r:id="rId35"/>
    <p:sldId id="12932" r:id="rId36"/>
    <p:sldId id="12952" r:id="rId37"/>
    <p:sldId id="12953" r:id="rId38"/>
    <p:sldId id="12954" r:id="rId39"/>
    <p:sldId id="12955" r:id="rId40"/>
    <p:sldId id="12958" r:id="rId41"/>
    <p:sldId id="12956" r:id="rId42"/>
    <p:sldId id="12957" r:id="rId43"/>
    <p:sldId id="12959" r:id="rId44"/>
    <p:sldId id="12960" r:id="rId45"/>
    <p:sldId id="12961" r:id="rId46"/>
    <p:sldId id="12962" r:id="rId47"/>
    <p:sldId id="12965" r:id="rId48"/>
    <p:sldId id="12964" r:id="rId49"/>
    <p:sldId id="12966" r:id="rId50"/>
    <p:sldId id="12967" r:id="rId51"/>
    <p:sldId id="12968" r:id="rId52"/>
    <p:sldId id="12933" r:id="rId53"/>
    <p:sldId id="12939" r:id="rId54"/>
    <p:sldId id="12936" r:id="rId55"/>
    <p:sldId id="12935" r:id="rId56"/>
    <p:sldId id="12937" r:id="rId57"/>
    <p:sldId id="12981" r:id="rId58"/>
    <p:sldId id="12938" r:id="rId59"/>
    <p:sldId id="1298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1D51"/>
    <a:srgbClr val="00CCFF"/>
    <a:srgbClr val="604BCC"/>
    <a:srgbClr val="111A3F"/>
    <a:srgbClr val="1A2762"/>
    <a:srgbClr val="4E4420"/>
    <a:srgbClr val="0C102D"/>
    <a:srgbClr val="3D2639"/>
    <a:srgbClr val="181C37"/>
    <a:srgbClr val="2D1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829" autoAdjust="0"/>
    <p:restoredTop sz="80116" autoAdjust="0"/>
  </p:normalViewPr>
  <p:slideViewPr>
    <p:cSldViewPr>
      <p:cViewPr varScale="1">
        <p:scale>
          <a:sx n="74" d="100"/>
          <a:sy n="74" d="100"/>
        </p:scale>
        <p:origin x="130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6/15/2020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n.wikipedia.org/wiki/Reformation_in_Switzerland" TargetMode="External"/><Relationship Id="rId7" Type="http://schemas.openxmlformats.org/officeDocument/2006/relationships/hyperlink" Target="https://en.wikipedia.org/wiki/Last_judgment"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en.wikipedia.org/wiki/Jewish" TargetMode="External"/><Relationship Id="rId5" Type="http://schemas.openxmlformats.org/officeDocument/2006/relationships/hyperlink" Target="https://en.wikipedia.org/wiki/Helvetic_Confessions" TargetMode="External"/><Relationship Id="rId4" Type="http://schemas.openxmlformats.org/officeDocument/2006/relationships/hyperlink" Target="https://en.wikipedia.org/wiki/Heinrich_Bullinger"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a:t>
            </a:fld>
            <a:endParaRPr lang="en-US"/>
          </a:p>
        </p:txBody>
      </p:sp>
    </p:spTree>
    <p:extLst>
      <p:ext uri="{BB962C8B-B14F-4D97-AF65-F5344CB8AC3E}">
        <p14:creationId xmlns:p14="http://schemas.microsoft.com/office/powerpoint/2010/main" val="47254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10</a:t>
            </a:fld>
            <a:endParaRPr lang="en-US"/>
          </a:p>
        </p:txBody>
      </p:sp>
    </p:spTree>
    <p:extLst>
      <p:ext uri="{BB962C8B-B14F-4D97-AF65-F5344CB8AC3E}">
        <p14:creationId xmlns:p14="http://schemas.microsoft.com/office/powerpoint/2010/main" val="1880067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11</a:t>
            </a:fld>
            <a:endParaRPr lang="en-US"/>
          </a:p>
        </p:txBody>
      </p:sp>
    </p:spTree>
    <p:extLst>
      <p:ext uri="{BB962C8B-B14F-4D97-AF65-F5344CB8AC3E}">
        <p14:creationId xmlns:p14="http://schemas.microsoft.com/office/powerpoint/2010/main" val="2747094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12</a:t>
            </a:fld>
            <a:endParaRPr lang="en-US"/>
          </a:p>
        </p:txBody>
      </p:sp>
    </p:spTree>
    <p:extLst>
      <p:ext uri="{BB962C8B-B14F-4D97-AF65-F5344CB8AC3E}">
        <p14:creationId xmlns:p14="http://schemas.microsoft.com/office/powerpoint/2010/main" val="8537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Matthew introduces the reader to the King from His birth to the beginning of His ministry, summarizes His royal proclamations</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(Sermon on the Mount)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gives evidence of authority</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of the king over the world</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traces both the initial popularity to growing opposition to His eventual</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rejection by His crucifixion</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but ends with the King’s triumph over death itself.</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13</a:t>
            </a:fld>
            <a:endParaRPr lang="en-US"/>
          </a:p>
        </p:txBody>
      </p:sp>
    </p:spTree>
    <p:extLst>
      <p:ext uri="{BB962C8B-B14F-4D97-AF65-F5344CB8AC3E}">
        <p14:creationId xmlns:p14="http://schemas.microsoft.com/office/powerpoint/2010/main" val="83135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First: to remind his readers</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that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God has been (1</a:t>
            </a:r>
            <a:r>
              <a:rPr lang="en-US" sz="1200" b="0" baseline="30000" dirty="0" smtClean="0">
                <a:ln w="12700">
                  <a:solidFill>
                    <a:schemeClr val="tx1"/>
                  </a:solidFill>
                  <a:prstDash val="solid"/>
                </a:ln>
                <a:solidFill>
                  <a:schemeClr val="bg1"/>
                </a:solidFill>
                <a:effectLst>
                  <a:outerShdw blurRad="12700" dist="50800" dir="2700000" algn="tl" rotWithShape="0">
                    <a:schemeClr val="tx1"/>
                  </a:outerShdw>
                </a:effectLst>
              </a:rPr>
              <a:t>st</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Coming) and will be faithful (2</a:t>
            </a:r>
            <a:r>
              <a:rPr lang="en-US" sz="1200" b="0" baseline="30000" dirty="0" smtClean="0">
                <a:ln w="12700">
                  <a:solidFill>
                    <a:schemeClr val="tx1"/>
                  </a:solidFill>
                  <a:prstDash val="solid"/>
                </a:ln>
                <a:solidFill>
                  <a:schemeClr val="bg1"/>
                </a:solidFill>
                <a:effectLst>
                  <a:outerShdw blurRad="12700" dist="50800" dir="2700000" algn="tl" rotWithShape="0">
                    <a:schemeClr val="tx1"/>
                  </a:outerShdw>
                </a:effectLst>
              </a:rPr>
              <a:t>nd</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Coming)</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to His promise to David and to Abraham by sending Jesus to deliver Israel from Gentile oppression.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2700">
                <a:solidFill>
                  <a:schemeClr val="tx1"/>
                </a:solidFill>
                <a:prstDash val="solid"/>
              </a:ln>
              <a:solidFill>
                <a:srgbClr val="FFC000"/>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smtClean="0">
                <a:ln w="12700">
                  <a:solidFill>
                    <a:schemeClr val="tx1"/>
                  </a:solidFill>
                  <a:prstDash val="solid"/>
                </a:ln>
                <a:solidFill>
                  <a:srgbClr val="FFC000"/>
                </a:solidFill>
                <a:effectLst>
                  <a:outerShdw blurRad="12700" dist="50800" dir="2700000" algn="tl" rotWithShape="0">
                    <a:schemeClr val="tx1"/>
                  </a:outerShdw>
                </a:effectLst>
              </a:rPr>
              <a:t>Second</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to explain why the Messianic</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Kingdom has not come and has been postponed</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or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delayed</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because of Israel rejection of her 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14</a:t>
            </a:fld>
            <a:endParaRPr lang="en-US"/>
          </a:p>
        </p:txBody>
      </p:sp>
    </p:spTree>
    <p:extLst>
      <p:ext uri="{BB962C8B-B14F-4D97-AF65-F5344CB8AC3E}">
        <p14:creationId xmlns:p14="http://schemas.microsoft.com/office/powerpoint/2010/main" val="174860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First: to remind his readers</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that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God has been (1</a:t>
            </a:r>
            <a:r>
              <a:rPr lang="en-US" sz="1200" b="0" baseline="30000" dirty="0" smtClean="0">
                <a:ln w="12700">
                  <a:solidFill>
                    <a:schemeClr val="tx1"/>
                  </a:solidFill>
                  <a:prstDash val="solid"/>
                </a:ln>
                <a:solidFill>
                  <a:schemeClr val="bg1"/>
                </a:solidFill>
                <a:effectLst>
                  <a:outerShdw blurRad="12700" dist="50800" dir="2700000" algn="tl" rotWithShape="0">
                    <a:schemeClr val="tx1"/>
                  </a:outerShdw>
                </a:effectLst>
              </a:rPr>
              <a:t>st</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Coming) and will be faithful (2</a:t>
            </a:r>
            <a:r>
              <a:rPr lang="en-US" sz="1200" b="0" baseline="30000" dirty="0" smtClean="0">
                <a:ln w="12700">
                  <a:solidFill>
                    <a:schemeClr val="tx1"/>
                  </a:solidFill>
                  <a:prstDash val="solid"/>
                </a:ln>
                <a:solidFill>
                  <a:schemeClr val="bg1"/>
                </a:solidFill>
                <a:effectLst>
                  <a:outerShdw blurRad="12700" dist="50800" dir="2700000" algn="tl" rotWithShape="0">
                    <a:schemeClr val="tx1"/>
                  </a:outerShdw>
                </a:effectLst>
              </a:rPr>
              <a:t>nd</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Coming)</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to His promise to David and to Abraham by sending Jesus to deliver Israel from Gentile oppression.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12700">
                <a:solidFill>
                  <a:schemeClr val="tx1"/>
                </a:solidFill>
                <a:prstDash val="solid"/>
              </a:ln>
              <a:solidFill>
                <a:srgbClr val="FFC000"/>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smtClean="0">
                <a:ln w="12700">
                  <a:solidFill>
                    <a:schemeClr val="tx1"/>
                  </a:solidFill>
                  <a:prstDash val="solid"/>
                </a:ln>
                <a:solidFill>
                  <a:srgbClr val="FFC000"/>
                </a:solidFill>
                <a:effectLst>
                  <a:outerShdw blurRad="12700" dist="50800" dir="2700000" algn="tl" rotWithShape="0">
                    <a:schemeClr val="tx1"/>
                  </a:outerShdw>
                </a:effectLst>
              </a:rPr>
              <a:t>Second</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to explain why the Messianic</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Kingdom has not come and has been postponed</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or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delayed</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because of Israel rejection of her 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smtClean="0">
                <a:ln w="12700">
                  <a:solidFill>
                    <a:schemeClr val="tx1"/>
                  </a:solidFill>
                  <a:prstDash val="solid"/>
                </a:ln>
                <a:solidFill>
                  <a:srgbClr val="FFC000"/>
                </a:solidFill>
                <a:effectLst>
                  <a:outerShdw blurRad="12700" dist="50800" dir="2700000" algn="tl" rotWithShape="0">
                    <a:schemeClr val="tx1"/>
                  </a:outerShdw>
                </a:effectLst>
              </a:rPr>
              <a:t>Third</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to explain the new program (the Church) God instituted in light of Israel’s rejection until the 2</a:t>
            </a:r>
            <a:r>
              <a:rPr lang="en-US" sz="1200" b="0" baseline="30000" dirty="0" smtClean="0">
                <a:ln w="12700">
                  <a:solidFill>
                    <a:schemeClr val="tx1"/>
                  </a:solidFill>
                  <a:prstDash val="solid"/>
                </a:ln>
                <a:solidFill>
                  <a:schemeClr val="bg1"/>
                </a:solidFill>
                <a:effectLst>
                  <a:outerShdw blurRad="12700" dist="50800" dir="2700000" algn="tl" rotWithShape="0">
                    <a:schemeClr val="tx1"/>
                  </a:outerShdw>
                </a:effectLst>
              </a:rPr>
              <a:t>nd</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 Coming.</a:t>
            </a:r>
            <a:endParaRPr lang="en-US" sz="1200" b="0" dirty="0" smtClean="0">
              <a:ln w="12700">
                <a:solidFill>
                  <a:schemeClr val="tx1"/>
                </a:solidFill>
                <a:prstDash val="solid"/>
              </a:ln>
              <a:solidFill>
                <a:srgbClr val="FFC000"/>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ln w="12700">
                <a:solidFill>
                  <a:schemeClr val="tx1"/>
                </a:solidFill>
                <a:prstDash val="solid"/>
              </a:ln>
              <a:solidFill>
                <a:srgbClr val="FFC000"/>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smtClean="0">
                <a:ln w="12700">
                  <a:solidFill>
                    <a:schemeClr val="tx1"/>
                  </a:solidFill>
                  <a:prstDash val="solid"/>
                </a:ln>
                <a:solidFill>
                  <a:srgbClr val="FFC000"/>
                </a:solidFill>
                <a:effectLst>
                  <a:outerShdw blurRad="12700" dist="50800" dir="2700000" algn="tl" rotWithShape="0">
                    <a:schemeClr val="tx1"/>
                  </a:outerShdw>
                </a:effectLst>
              </a:rPr>
              <a:t>Forth</a:t>
            </a:r>
            <a:r>
              <a:rPr lang="en-US" sz="1200" b="0"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1200" b="0" dirty="0" smtClean="0">
                <a:ln w="12700">
                  <a:solidFill>
                    <a:schemeClr val="tx1"/>
                  </a:solidFill>
                  <a:prstDash val="solid"/>
                </a:ln>
                <a:solidFill>
                  <a:schemeClr val="bg1"/>
                </a:solidFill>
                <a:effectLst>
                  <a:outerShdw blurRad="12700" dist="50800" dir="2700000" algn="tl" rotWithShape="0">
                    <a:schemeClr val="tx1"/>
                  </a:outerShdw>
                </a:effectLst>
              </a:rPr>
              <a:t>to inform believers what they are to do during this time, also know as “the times of the Gentiles”. Followers</a:t>
            </a:r>
            <a:r>
              <a:rPr lang="en-US" sz="1200" b="0" baseline="0" dirty="0" smtClean="0">
                <a:ln w="12700">
                  <a:solidFill>
                    <a:schemeClr val="tx1"/>
                  </a:solidFill>
                  <a:prstDash val="solid"/>
                </a:ln>
                <a:solidFill>
                  <a:schemeClr val="bg1"/>
                </a:solidFill>
                <a:effectLst>
                  <a:outerShdw blurRad="12700" dist="50800" dir="2700000" algn="tl" rotWithShape="0">
                    <a:schemeClr val="tx1"/>
                  </a:outerShdw>
                </a:effectLst>
              </a:rPr>
              <a:t> of Jesus are to be on the alert, waiting patiently for His imminent return, loving and serving one another, and  following the Kings ethical instructions based on God’s holy character. </a:t>
            </a:r>
            <a:endParaRPr lang="en-US" sz="1200" b="0" dirty="0" smtClean="0">
              <a:ln w="12700">
                <a:solidFill>
                  <a:schemeClr val="tx1"/>
                </a:solidFill>
                <a:prstDash val="solid"/>
              </a:ln>
              <a:solidFill>
                <a:srgbClr val="FFC000"/>
              </a:solidFill>
              <a:effectLst>
                <a:outerShdw blurRad="12700" dist="50800" dir="2700000" algn="tl" rotWithShape="0">
                  <a:schemeClr val="tx1"/>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15</a:t>
            </a:fld>
            <a:endParaRPr lang="en-US"/>
          </a:p>
        </p:txBody>
      </p:sp>
    </p:spTree>
    <p:extLst>
      <p:ext uri="{BB962C8B-B14F-4D97-AF65-F5344CB8AC3E}">
        <p14:creationId xmlns:p14="http://schemas.microsoft.com/office/powerpoint/2010/main" val="2720670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16</a:t>
            </a:fld>
            <a:endParaRPr lang="en-US"/>
          </a:p>
        </p:txBody>
      </p:sp>
    </p:spTree>
    <p:extLst>
      <p:ext uri="{BB962C8B-B14F-4D97-AF65-F5344CB8AC3E}">
        <p14:creationId xmlns:p14="http://schemas.microsoft.com/office/powerpoint/2010/main" val="146380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17</a:t>
            </a:fld>
            <a:endParaRPr lang="en-US"/>
          </a:p>
        </p:txBody>
      </p:sp>
    </p:spTree>
    <p:extLst>
      <p:ext uri="{BB962C8B-B14F-4D97-AF65-F5344CB8AC3E}">
        <p14:creationId xmlns:p14="http://schemas.microsoft.com/office/powerpoint/2010/main" val="247740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18</a:t>
            </a:fld>
            <a:endParaRPr lang="en-US"/>
          </a:p>
        </p:txBody>
      </p:sp>
    </p:spTree>
    <p:extLst>
      <p:ext uri="{BB962C8B-B14F-4D97-AF65-F5344CB8AC3E}">
        <p14:creationId xmlns:p14="http://schemas.microsoft.com/office/powerpoint/2010/main" val="103037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His first coming Jesus came to seek and save the lost (Luke 19:10) He came riding on a donkey. At His second coming He comes riding on a white horse judging and to make war, welding a sharp sword with which He will strike the nations.</a:t>
            </a:r>
          </a:p>
          <a:p>
            <a:endParaRPr lang="en-US" baseline="0" dirty="0" smtClean="0"/>
          </a:p>
          <a:p>
            <a:r>
              <a:rPr lang="en-US" baseline="0" dirty="0" smtClean="0"/>
              <a:t>All who take believe and Him may take refuge in Him as a rock of salvation, the chief cornerstone, but those who willing refuse to trust in Him will stumble over Him and will be crushed by Him.</a:t>
            </a:r>
          </a:p>
        </p:txBody>
      </p:sp>
      <p:sp>
        <p:nvSpPr>
          <p:cNvPr id="4" name="Slide Number Placeholder 3"/>
          <p:cNvSpPr>
            <a:spLocks noGrp="1"/>
          </p:cNvSpPr>
          <p:nvPr>
            <p:ph type="sldNum" sz="quarter" idx="10"/>
          </p:nvPr>
        </p:nvSpPr>
        <p:spPr/>
        <p:txBody>
          <a:bodyPr/>
          <a:lstStyle/>
          <a:p>
            <a:fld id="{494A7CA5-FA0C-4D65-AD42-999E74428F08}" type="slidenum">
              <a:rPr lang="en-US" smtClean="0"/>
              <a:t>19</a:t>
            </a:fld>
            <a:endParaRPr lang="en-US"/>
          </a:p>
        </p:txBody>
      </p:sp>
    </p:spTree>
    <p:extLst>
      <p:ext uri="{BB962C8B-B14F-4D97-AF65-F5344CB8AC3E}">
        <p14:creationId xmlns:p14="http://schemas.microsoft.com/office/powerpoint/2010/main" val="450104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a:t>
            </a:fld>
            <a:endParaRPr lang="en-US"/>
          </a:p>
        </p:txBody>
      </p:sp>
    </p:spTree>
    <p:extLst>
      <p:ext uri="{BB962C8B-B14F-4D97-AF65-F5344CB8AC3E}">
        <p14:creationId xmlns:p14="http://schemas.microsoft.com/office/powerpoint/2010/main" val="416982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this point Luke says Jesus sat down and said, “Today this Scripture is fulfilled in your hearing” (Luke 4:21) But Isaiah comes on to say…</a:t>
            </a:r>
          </a:p>
        </p:txBody>
      </p:sp>
      <p:sp>
        <p:nvSpPr>
          <p:cNvPr id="4" name="Slide Number Placeholder 3"/>
          <p:cNvSpPr>
            <a:spLocks noGrp="1"/>
          </p:cNvSpPr>
          <p:nvPr>
            <p:ph type="sldNum" sz="quarter" idx="10"/>
          </p:nvPr>
        </p:nvSpPr>
        <p:spPr/>
        <p:txBody>
          <a:bodyPr/>
          <a:lstStyle/>
          <a:p>
            <a:fld id="{494A7CA5-FA0C-4D65-AD42-999E74428F08}" type="slidenum">
              <a:rPr lang="en-US" smtClean="0"/>
              <a:t>20</a:t>
            </a:fld>
            <a:endParaRPr lang="en-US"/>
          </a:p>
        </p:txBody>
      </p:sp>
    </p:spTree>
    <p:extLst>
      <p:ext uri="{BB962C8B-B14F-4D97-AF65-F5344CB8AC3E}">
        <p14:creationId xmlns:p14="http://schemas.microsoft.com/office/powerpoint/2010/main" val="1716049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the day of vengeance of our God.” Jesus did not read that portion because that day was not yet the day of the vengeance, the day of the Lord.</a:t>
            </a:r>
          </a:p>
        </p:txBody>
      </p:sp>
      <p:sp>
        <p:nvSpPr>
          <p:cNvPr id="4" name="Slide Number Placeholder 3"/>
          <p:cNvSpPr>
            <a:spLocks noGrp="1"/>
          </p:cNvSpPr>
          <p:nvPr>
            <p:ph type="sldNum" sz="quarter" idx="10"/>
          </p:nvPr>
        </p:nvSpPr>
        <p:spPr/>
        <p:txBody>
          <a:bodyPr/>
          <a:lstStyle/>
          <a:p>
            <a:fld id="{494A7CA5-FA0C-4D65-AD42-999E74428F08}" type="slidenum">
              <a:rPr lang="en-US" smtClean="0"/>
              <a:t>21</a:t>
            </a:fld>
            <a:endParaRPr lang="en-US"/>
          </a:p>
        </p:txBody>
      </p:sp>
    </p:spTree>
    <p:extLst>
      <p:ext uri="{BB962C8B-B14F-4D97-AF65-F5344CB8AC3E}">
        <p14:creationId xmlns:p14="http://schemas.microsoft.com/office/powerpoint/2010/main" val="334206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22</a:t>
            </a:fld>
            <a:endParaRPr lang="en-US"/>
          </a:p>
        </p:txBody>
      </p:sp>
    </p:spTree>
    <p:extLst>
      <p:ext uri="{BB962C8B-B14F-4D97-AF65-F5344CB8AC3E}">
        <p14:creationId xmlns:p14="http://schemas.microsoft.com/office/powerpoint/2010/main" val="925323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Jesus had come to fulfill these two great covenants then He would have to be from the rightful line. </a:t>
            </a:r>
          </a:p>
        </p:txBody>
      </p:sp>
      <p:sp>
        <p:nvSpPr>
          <p:cNvPr id="4" name="Slide Number Placeholder 3"/>
          <p:cNvSpPr>
            <a:spLocks noGrp="1"/>
          </p:cNvSpPr>
          <p:nvPr>
            <p:ph type="sldNum" sz="quarter" idx="10"/>
          </p:nvPr>
        </p:nvSpPr>
        <p:spPr/>
        <p:txBody>
          <a:bodyPr/>
          <a:lstStyle/>
          <a:p>
            <a:fld id="{494A7CA5-FA0C-4D65-AD42-999E74428F08}" type="slidenum">
              <a:rPr lang="en-US" smtClean="0"/>
              <a:t>23</a:t>
            </a:fld>
            <a:endParaRPr lang="en-US"/>
          </a:p>
        </p:txBody>
      </p:sp>
    </p:spTree>
    <p:extLst>
      <p:ext uri="{BB962C8B-B14F-4D97-AF65-F5344CB8AC3E}">
        <p14:creationId xmlns:p14="http://schemas.microsoft.com/office/powerpoint/2010/main" val="257884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24</a:t>
            </a:fld>
            <a:endParaRPr lang="en-US"/>
          </a:p>
        </p:txBody>
      </p:sp>
    </p:spTree>
    <p:extLst>
      <p:ext uri="{BB962C8B-B14F-4D97-AF65-F5344CB8AC3E}">
        <p14:creationId xmlns:p14="http://schemas.microsoft.com/office/powerpoint/2010/main" val="1892981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25</a:t>
            </a:fld>
            <a:endParaRPr lang="en-US"/>
          </a:p>
        </p:txBody>
      </p:sp>
    </p:spTree>
    <p:extLst>
      <p:ext uri="{BB962C8B-B14F-4D97-AF65-F5344CB8AC3E}">
        <p14:creationId xmlns:p14="http://schemas.microsoft.com/office/powerpoint/2010/main" val="1464667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26</a:t>
            </a:fld>
            <a:endParaRPr lang="en-US"/>
          </a:p>
        </p:txBody>
      </p:sp>
    </p:spTree>
    <p:extLst>
      <p:ext uri="{BB962C8B-B14F-4D97-AF65-F5344CB8AC3E}">
        <p14:creationId xmlns:p14="http://schemas.microsoft.com/office/powerpoint/2010/main" val="1036811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27</a:t>
            </a:fld>
            <a:endParaRPr lang="en-US"/>
          </a:p>
        </p:txBody>
      </p:sp>
    </p:spTree>
    <p:extLst>
      <p:ext uri="{BB962C8B-B14F-4D97-AF65-F5344CB8AC3E}">
        <p14:creationId xmlns:p14="http://schemas.microsoft.com/office/powerpoint/2010/main" val="156958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28</a:t>
            </a:fld>
            <a:endParaRPr lang="en-US"/>
          </a:p>
        </p:txBody>
      </p:sp>
    </p:spTree>
    <p:extLst>
      <p:ext uri="{BB962C8B-B14F-4D97-AF65-F5344CB8AC3E}">
        <p14:creationId xmlns:p14="http://schemas.microsoft.com/office/powerpoint/2010/main" val="2711261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29</a:t>
            </a:fld>
            <a:endParaRPr lang="en-US"/>
          </a:p>
        </p:txBody>
      </p:sp>
    </p:spTree>
    <p:extLst>
      <p:ext uri="{BB962C8B-B14F-4D97-AF65-F5344CB8AC3E}">
        <p14:creationId xmlns:p14="http://schemas.microsoft.com/office/powerpoint/2010/main" val="93246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a:t>
            </a:fld>
            <a:endParaRPr lang="en-US"/>
          </a:p>
        </p:txBody>
      </p:sp>
    </p:spTree>
    <p:extLst>
      <p:ext uri="{BB962C8B-B14F-4D97-AF65-F5344CB8AC3E}">
        <p14:creationId xmlns:p14="http://schemas.microsoft.com/office/powerpoint/2010/main" val="3922098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ultimate fulfillment of this covenant identifies Jesus as the promised seen of Abraham who makes available to everyone the blessings of salvation.</a:t>
            </a:r>
          </a:p>
        </p:txBody>
      </p:sp>
      <p:sp>
        <p:nvSpPr>
          <p:cNvPr id="4" name="Slide Number Placeholder 3"/>
          <p:cNvSpPr>
            <a:spLocks noGrp="1"/>
          </p:cNvSpPr>
          <p:nvPr>
            <p:ph type="sldNum" sz="quarter" idx="10"/>
          </p:nvPr>
        </p:nvSpPr>
        <p:spPr/>
        <p:txBody>
          <a:bodyPr/>
          <a:lstStyle/>
          <a:p>
            <a:fld id="{494A7CA5-FA0C-4D65-AD42-999E74428F08}" type="slidenum">
              <a:rPr lang="en-US" smtClean="0"/>
              <a:t>30</a:t>
            </a:fld>
            <a:endParaRPr lang="en-US"/>
          </a:p>
        </p:txBody>
      </p:sp>
    </p:spTree>
    <p:extLst>
      <p:ext uri="{BB962C8B-B14F-4D97-AF65-F5344CB8AC3E}">
        <p14:creationId xmlns:p14="http://schemas.microsoft.com/office/powerpoint/2010/main" val="2568332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Matthew’s genealogy traces Jesus’ legal right to the throne of David, which must come through Solomon and his descents. Luke’s genealogy traces Jesus’ physical right to the throne of David through another son of David, named Nathan (Luke 3:31)</a:t>
            </a:r>
          </a:p>
        </p:txBody>
      </p:sp>
      <p:sp>
        <p:nvSpPr>
          <p:cNvPr id="4" name="Slide Number Placeholder 3"/>
          <p:cNvSpPr>
            <a:spLocks noGrp="1"/>
          </p:cNvSpPr>
          <p:nvPr>
            <p:ph type="sldNum" sz="quarter" idx="10"/>
          </p:nvPr>
        </p:nvSpPr>
        <p:spPr/>
        <p:txBody>
          <a:bodyPr/>
          <a:lstStyle/>
          <a:p>
            <a:fld id="{494A7CA5-FA0C-4D65-AD42-999E74428F08}" type="slidenum">
              <a:rPr lang="en-US" smtClean="0"/>
              <a:t>31</a:t>
            </a:fld>
            <a:endParaRPr lang="en-US"/>
          </a:p>
        </p:txBody>
      </p:sp>
    </p:spTree>
    <p:extLst>
      <p:ext uri="{BB962C8B-B14F-4D97-AF65-F5344CB8AC3E}">
        <p14:creationId xmlns:p14="http://schemas.microsoft.com/office/powerpoint/2010/main" val="1191136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Jesus had been a physical descendent of Jeconiah He would not of been able to occupy the throne of David. </a:t>
            </a:r>
          </a:p>
        </p:txBody>
      </p:sp>
      <p:sp>
        <p:nvSpPr>
          <p:cNvPr id="4" name="Slide Number Placeholder 3"/>
          <p:cNvSpPr>
            <a:spLocks noGrp="1"/>
          </p:cNvSpPr>
          <p:nvPr>
            <p:ph type="sldNum" sz="quarter" idx="10"/>
          </p:nvPr>
        </p:nvSpPr>
        <p:spPr/>
        <p:txBody>
          <a:bodyPr/>
          <a:lstStyle/>
          <a:p>
            <a:fld id="{494A7CA5-FA0C-4D65-AD42-999E74428F08}" type="slidenum">
              <a:rPr lang="en-US" smtClean="0"/>
              <a:t>32</a:t>
            </a:fld>
            <a:endParaRPr lang="en-US"/>
          </a:p>
        </p:txBody>
      </p:sp>
    </p:spTree>
    <p:extLst>
      <p:ext uri="{BB962C8B-B14F-4D97-AF65-F5344CB8AC3E}">
        <p14:creationId xmlns:p14="http://schemas.microsoft.com/office/powerpoint/2010/main" val="3411794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34</a:t>
            </a:fld>
            <a:endParaRPr lang="en-US"/>
          </a:p>
        </p:txBody>
      </p:sp>
    </p:spTree>
    <p:extLst>
      <p:ext uri="{BB962C8B-B14F-4D97-AF65-F5344CB8AC3E}">
        <p14:creationId xmlns:p14="http://schemas.microsoft.com/office/powerpoint/2010/main" val="318276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35</a:t>
            </a:fld>
            <a:endParaRPr lang="en-US"/>
          </a:p>
        </p:txBody>
      </p:sp>
    </p:spTree>
    <p:extLst>
      <p:ext uri="{BB962C8B-B14F-4D97-AF65-F5344CB8AC3E}">
        <p14:creationId xmlns:p14="http://schemas.microsoft.com/office/powerpoint/2010/main" val="3970622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36</a:t>
            </a:fld>
            <a:endParaRPr lang="en-US"/>
          </a:p>
        </p:txBody>
      </p:sp>
    </p:spTree>
    <p:extLst>
      <p:ext uri="{BB962C8B-B14F-4D97-AF65-F5344CB8AC3E}">
        <p14:creationId xmlns:p14="http://schemas.microsoft.com/office/powerpoint/2010/main" val="4248099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This period exhibited the presence and the glory of the Kingdom. Out of Abraham’s seed (Israel) came a royal line (Judah [Gen. 49:9-12]) At that time God made a covenant with David (2 Sam. 7:16) promising him an unending dynasty and an everlasting kingdom.</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37</a:t>
            </a:fld>
            <a:endParaRPr lang="en-US"/>
          </a:p>
        </p:txBody>
      </p:sp>
    </p:spTree>
    <p:extLst>
      <p:ext uri="{BB962C8B-B14F-4D97-AF65-F5344CB8AC3E}">
        <p14:creationId xmlns:p14="http://schemas.microsoft.com/office/powerpoint/2010/main" val="3572686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Jesus began His ministry He came and He offered the kingdom to the nation, with two condition, the nation as a whole had to repent of their sins and believe in Him as their Messianic King.</a:t>
            </a:r>
          </a:p>
        </p:txBody>
      </p:sp>
      <p:sp>
        <p:nvSpPr>
          <p:cNvPr id="4" name="Slide Number Placeholder 3"/>
          <p:cNvSpPr>
            <a:spLocks noGrp="1"/>
          </p:cNvSpPr>
          <p:nvPr>
            <p:ph type="sldNum" sz="quarter" idx="10"/>
          </p:nvPr>
        </p:nvSpPr>
        <p:spPr/>
        <p:txBody>
          <a:bodyPr/>
          <a:lstStyle/>
          <a:p>
            <a:fld id="{494A7CA5-FA0C-4D65-AD42-999E74428F08}" type="slidenum">
              <a:rPr lang="en-US" smtClean="0"/>
              <a:t>38</a:t>
            </a:fld>
            <a:endParaRPr lang="en-US"/>
          </a:p>
        </p:txBody>
      </p:sp>
    </p:spTree>
    <p:extLst>
      <p:ext uri="{BB962C8B-B14F-4D97-AF65-F5344CB8AC3E}">
        <p14:creationId xmlns:p14="http://schemas.microsoft.com/office/powerpoint/2010/main" val="2638546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39</a:t>
            </a:fld>
            <a:endParaRPr lang="en-US"/>
          </a:p>
        </p:txBody>
      </p:sp>
    </p:spTree>
    <p:extLst>
      <p:ext uri="{BB962C8B-B14F-4D97-AF65-F5344CB8AC3E}">
        <p14:creationId xmlns:p14="http://schemas.microsoft.com/office/powerpoint/2010/main" val="25165675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40</a:t>
            </a:fld>
            <a:endParaRPr lang="en-US"/>
          </a:p>
        </p:txBody>
      </p:sp>
    </p:spTree>
    <p:extLst>
      <p:ext uri="{BB962C8B-B14F-4D97-AF65-F5344CB8AC3E}">
        <p14:creationId xmlns:p14="http://schemas.microsoft.com/office/powerpoint/2010/main" val="20456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a:t>
            </a:fld>
            <a:endParaRPr lang="en-US"/>
          </a:p>
        </p:txBody>
      </p:sp>
    </p:spTree>
    <p:extLst>
      <p:ext uri="{BB962C8B-B14F-4D97-AF65-F5344CB8AC3E}">
        <p14:creationId xmlns:p14="http://schemas.microsoft.com/office/powerpoint/2010/main" val="2215415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41</a:t>
            </a:fld>
            <a:endParaRPr lang="en-US"/>
          </a:p>
        </p:txBody>
      </p:sp>
    </p:spTree>
    <p:extLst>
      <p:ext uri="{BB962C8B-B14F-4D97-AF65-F5344CB8AC3E}">
        <p14:creationId xmlns:p14="http://schemas.microsoft.com/office/powerpoint/2010/main" val="1106800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42</a:t>
            </a:fld>
            <a:endParaRPr lang="en-US"/>
          </a:p>
        </p:txBody>
      </p:sp>
    </p:spTree>
    <p:extLst>
      <p:ext uri="{BB962C8B-B14F-4D97-AF65-F5344CB8AC3E}">
        <p14:creationId xmlns:p14="http://schemas.microsoft.com/office/powerpoint/2010/main" val="3399862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Previously the disciples had been confused and befuddled about what Jesus had taught. We often read that “they did not understand these things at first.” or “they were afraid to ask”. But after His death and resurrection, at that time had opened their minds to understanding the Scriptures (Lk. 24:45) Now after been instructed for 40 days concerning the Kingdom of God and with opened minds they then ask this question…</a:t>
            </a:r>
          </a:p>
        </p:txBody>
      </p:sp>
      <p:sp>
        <p:nvSpPr>
          <p:cNvPr id="4" name="Slide Number Placeholder 3"/>
          <p:cNvSpPr>
            <a:spLocks noGrp="1"/>
          </p:cNvSpPr>
          <p:nvPr>
            <p:ph type="sldNum" sz="quarter" idx="10"/>
          </p:nvPr>
        </p:nvSpPr>
        <p:spPr/>
        <p:txBody>
          <a:bodyPr/>
          <a:lstStyle/>
          <a:p>
            <a:fld id="{494A7CA5-FA0C-4D65-AD42-999E74428F08}" type="slidenum">
              <a:rPr lang="en-US" smtClean="0"/>
              <a:t>43</a:t>
            </a:fld>
            <a:endParaRPr lang="en-US"/>
          </a:p>
        </p:txBody>
      </p:sp>
    </p:spTree>
    <p:extLst>
      <p:ext uri="{BB962C8B-B14F-4D97-AF65-F5344CB8AC3E}">
        <p14:creationId xmlns:p14="http://schemas.microsoft.com/office/powerpoint/2010/main" val="1291730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did not think the kingdom was already inaugurated in heaven (i.e., Amillenialism). Nor did they believe Jesus would return after the kingdom had already started i.e., Postmillenialism). They expected Jesus would be there at the beginning before it starts (i.e., Premillenialism) in order to establish the kingdom personally. </a:t>
            </a:r>
          </a:p>
        </p:txBody>
      </p:sp>
      <p:sp>
        <p:nvSpPr>
          <p:cNvPr id="4" name="Slide Number Placeholder 3"/>
          <p:cNvSpPr>
            <a:spLocks noGrp="1"/>
          </p:cNvSpPr>
          <p:nvPr>
            <p:ph type="sldNum" sz="quarter" idx="10"/>
          </p:nvPr>
        </p:nvSpPr>
        <p:spPr/>
        <p:txBody>
          <a:bodyPr/>
          <a:lstStyle/>
          <a:p>
            <a:fld id="{494A7CA5-FA0C-4D65-AD42-999E74428F08}" type="slidenum">
              <a:rPr lang="en-US" smtClean="0"/>
              <a:t>44</a:t>
            </a:fld>
            <a:endParaRPr lang="en-US"/>
          </a:p>
        </p:txBody>
      </p:sp>
    </p:spTree>
    <p:extLst>
      <p:ext uri="{BB962C8B-B14F-4D97-AF65-F5344CB8AC3E}">
        <p14:creationId xmlns:p14="http://schemas.microsoft.com/office/powerpoint/2010/main" val="993372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45</a:t>
            </a:fld>
            <a:endParaRPr lang="en-US"/>
          </a:p>
        </p:txBody>
      </p:sp>
    </p:spTree>
    <p:extLst>
      <p:ext uri="{BB962C8B-B14F-4D97-AF65-F5344CB8AC3E}">
        <p14:creationId xmlns:p14="http://schemas.microsoft.com/office/powerpoint/2010/main" val="2731955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Howard Marshall, Acts (Grand Rapids, MI; Eerdmans, 1996), 60.</a:t>
            </a:r>
          </a:p>
        </p:txBody>
      </p:sp>
      <p:sp>
        <p:nvSpPr>
          <p:cNvPr id="4" name="Slide Number Placeholder 3"/>
          <p:cNvSpPr>
            <a:spLocks noGrp="1"/>
          </p:cNvSpPr>
          <p:nvPr>
            <p:ph type="sldNum" sz="quarter" idx="10"/>
          </p:nvPr>
        </p:nvSpPr>
        <p:spPr/>
        <p:txBody>
          <a:bodyPr/>
          <a:lstStyle/>
          <a:p>
            <a:fld id="{494A7CA5-FA0C-4D65-AD42-999E74428F08}" type="slidenum">
              <a:rPr lang="en-US" smtClean="0"/>
              <a:t>46</a:t>
            </a:fld>
            <a:endParaRPr lang="en-US"/>
          </a:p>
        </p:txBody>
      </p:sp>
    </p:spTree>
    <p:extLst>
      <p:ext uri="{BB962C8B-B14F-4D97-AF65-F5344CB8AC3E}">
        <p14:creationId xmlns:p14="http://schemas.microsoft.com/office/powerpoint/2010/main" val="3165573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F.F. Bruce, Commentary on the Book of Acts (Grand Rapids, MI; Eerdmans, 1981), 38.</a:t>
            </a:r>
          </a:p>
        </p:txBody>
      </p:sp>
      <p:sp>
        <p:nvSpPr>
          <p:cNvPr id="4" name="Slide Number Placeholder 3"/>
          <p:cNvSpPr>
            <a:spLocks noGrp="1"/>
          </p:cNvSpPr>
          <p:nvPr>
            <p:ph type="sldNum" sz="quarter" idx="10"/>
          </p:nvPr>
        </p:nvSpPr>
        <p:spPr/>
        <p:txBody>
          <a:bodyPr/>
          <a:lstStyle/>
          <a:p>
            <a:fld id="{494A7CA5-FA0C-4D65-AD42-999E74428F08}" type="slidenum">
              <a:rPr lang="en-US" smtClean="0"/>
              <a:t>47</a:t>
            </a:fld>
            <a:endParaRPr lang="en-US"/>
          </a:p>
        </p:txBody>
      </p:sp>
    </p:spTree>
    <p:extLst>
      <p:ext uri="{BB962C8B-B14F-4D97-AF65-F5344CB8AC3E}">
        <p14:creationId xmlns:p14="http://schemas.microsoft.com/office/powerpoint/2010/main" val="2749434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John Calvin, Commentary Upon the Acts of the Apostles, Vol. 1” in Calvin’s Commentaries Vol. 18, trans. Henry Beveridge (Grand Rapids, MI; Baker, 2003), 43.</a:t>
            </a:r>
          </a:p>
        </p:txBody>
      </p:sp>
      <p:sp>
        <p:nvSpPr>
          <p:cNvPr id="4" name="Slide Number Placeholder 3"/>
          <p:cNvSpPr>
            <a:spLocks noGrp="1"/>
          </p:cNvSpPr>
          <p:nvPr>
            <p:ph type="sldNum" sz="quarter" idx="10"/>
          </p:nvPr>
        </p:nvSpPr>
        <p:spPr/>
        <p:txBody>
          <a:bodyPr/>
          <a:lstStyle/>
          <a:p>
            <a:fld id="{494A7CA5-FA0C-4D65-AD42-999E74428F08}" type="slidenum">
              <a:rPr lang="en-US" smtClean="0"/>
              <a:t>48</a:t>
            </a:fld>
            <a:endParaRPr lang="en-US"/>
          </a:p>
        </p:txBody>
      </p:sp>
    </p:spTree>
    <p:extLst>
      <p:ext uri="{BB962C8B-B14F-4D97-AF65-F5344CB8AC3E}">
        <p14:creationId xmlns:p14="http://schemas.microsoft.com/office/powerpoint/2010/main" val="820843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disciples/apostles knew exactly what they were asking, and they were right to ask it. If it is right, then who is it that is really being carnal?</a:t>
            </a:r>
          </a:p>
        </p:txBody>
      </p:sp>
      <p:sp>
        <p:nvSpPr>
          <p:cNvPr id="4" name="Slide Number Placeholder 3"/>
          <p:cNvSpPr>
            <a:spLocks noGrp="1"/>
          </p:cNvSpPr>
          <p:nvPr>
            <p:ph type="sldNum" sz="quarter" idx="10"/>
          </p:nvPr>
        </p:nvSpPr>
        <p:spPr/>
        <p:txBody>
          <a:bodyPr/>
          <a:lstStyle/>
          <a:p>
            <a:fld id="{494A7CA5-FA0C-4D65-AD42-999E74428F08}" type="slidenum">
              <a:rPr lang="en-US" smtClean="0"/>
              <a:t>49</a:t>
            </a:fld>
            <a:endParaRPr lang="en-US"/>
          </a:p>
        </p:txBody>
      </p:sp>
    </p:spTree>
    <p:extLst>
      <p:ext uri="{BB962C8B-B14F-4D97-AF65-F5344CB8AC3E}">
        <p14:creationId xmlns:p14="http://schemas.microsoft.com/office/powerpoint/2010/main" val="2043384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 R. </a:t>
            </a:r>
            <a:r>
              <a:rPr lang="en-US" baseline="0" dirty="0" err="1" smtClean="0"/>
              <a:t>Stam</a:t>
            </a:r>
            <a:r>
              <a:rPr lang="en-US" baseline="0" dirty="0" smtClean="0"/>
              <a:t>, The Book of Acts Dispensationally Considered (Chicago, IL.: Berean Bible Society, 1954); 1:33.</a:t>
            </a:r>
          </a:p>
        </p:txBody>
      </p:sp>
      <p:sp>
        <p:nvSpPr>
          <p:cNvPr id="4" name="Slide Number Placeholder 3"/>
          <p:cNvSpPr>
            <a:spLocks noGrp="1"/>
          </p:cNvSpPr>
          <p:nvPr>
            <p:ph type="sldNum" sz="quarter" idx="10"/>
          </p:nvPr>
        </p:nvSpPr>
        <p:spPr/>
        <p:txBody>
          <a:bodyPr/>
          <a:lstStyle/>
          <a:p>
            <a:fld id="{494A7CA5-FA0C-4D65-AD42-999E74428F08}" type="slidenum">
              <a:rPr lang="en-US" smtClean="0"/>
              <a:t>50</a:t>
            </a:fld>
            <a:endParaRPr lang="en-US"/>
          </a:p>
        </p:txBody>
      </p:sp>
    </p:spTree>
    <p:extLst>
      <p:ext uri="{BB962C8B-B14F-4D97-AF65-F5344CB8AC3E}">
        <p14:creationId xmlns:p14="http://schemas.microsoft.com/office/powerpoint/2010/main" val="6944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a:t>
            </a:fld>
            <a:endParaRPr lang="en-US"/>
          </a:p>
        </p:txBody>
      </p:sp>
    </p:spTree>
    <p:extLst>
      <p:ext uri="{BB962C8B-B14F-4D97-AF65-F5344CB8AC3E}">
        <p14:creationId xmlns:p14="http://schemas.microsoft.com/office/powerpoint/2010/main" val="2471087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smtClean="0">
                <a:solidFill>
                  <a:schemeClr val="tx1"/>
                </a:solidFill>
                <a:effectLst/>
                <a:latin typeface="+mn-lt"/>
                <a:ea typeface="+mn-ea"/>
                <a:cs typeface="+mn-cs"/>
              </a:rPr>
              <a:t> The </a:t>
            </a:r>
            <a:r>
              <a:rPr lang="en-US" sz="1200" u="none" strike="noStrike" kern="1200" dirty="0" smtClean="0">
                <a:solidFill>
                  <a:schemeClr val="tx1"/>
                </a:solidFill>
                <a:effectLst/>
                <a:latin typeface="+mn-lt"/>
                <a:ea typeface="+mn-ea"/>
                <a:cs typeface="+mn-cs"/>
                <a:hlinkClick r:id="rId3" tooltip="Reformation in Switzerland"/>
              </a:rPr>
              <a:t>Swiss Reformer</a:t>
            </a:r>
            <a:r>
              <a:rPr lang="en-US" sz="1200" u="non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tooltip="Heinrich Bullinger"/>
              </a:rPr>
              <a:t>Heinrich </a:t>
            </a:r>
            <a:r>
              <a:rPr lang="en-US" sz="1200" u="none" strike="noStrike" kern="1200" dirty="0" err="1" smtClean="0">
                <a:solidFill>
                  <a:schemeClr val="tx1"/>
                </a:solidFill>
                <a:effectLst/>
                <a:latin typeface="+mn-lt"/>
                <a:ea typeface="+mn-ea"/>
                <a:cs typeface="+mn-cs"/>
                <a:hlinkClick r:id="rId4" tooltip="Heinrich Bullinger"/>
              </a:rPr>
              <a:t>Bullinger</a:t>
            </a:r>
            <a:r>
              <a:rPr lang="en-US" sz="1200" u="none" kern="1200" dirty="0" smtClean="0">
                <a:solidFill>
                  <a:schemeClr val="tx1"/>
                </a:solidFill>
                <a:effectLst/>
                <a:latin typeface="+mn-lt"/>
                <a:ea typeface="+mn-ea"/>
                <a:cs typeface="+mn-cs"/>
              </a:rPr>
              <a:t> wrote up the </a:t>
            </a:r>
            <a:r>
              <a:rPr lang="en-US" sz="1200" u="none" strike="noStrike" kern="1200" dirty="0" smtClean="0">
                <a:solidFill>
                  <a:schemeClr val="tx1"/>
                </a:solidFill>
                <a:effectLst/>
                <a:latin typeface="+mn-lt"/>
                <a:ea typeface="+mn-ea"/>
                <a:cs typeface="+mn-cs"/>
                <a:hlinkClick r:id="rId5" tooltip="Helvetic Confessions"/>
              </a:rPr>
              <a:t>Second Helvetic Confession</a:t>
            </a:r>
            <a:r>
              <a:rPr lang="en-US" sz="1200" u="none" kern="1200" dirty="0" smtClean="0">
                <a:solidFill>
                  <a:schemeClr val="tx1"/>
                </a:solidFill>
                <a:effectLst/>
                <a:latin typeface="+mn-lt"/>
                <a:ea typeface="+mn-ea"/>
                <a:cs typeface="+mn-cs"/>
              </a:rPr>
              <a:t> which reads "</a:t>
            </a:r>
            <a:r>
              <a:rPr lang="en-US" sz="1200" b="1" u="none" kern="1200" dirty="0" smtClean="0">
                <a:solidFill>
                  <a:schemeClr val="tx1"/>
                </a:solidFill>
                <a:effectLst/>
                <a:latin typeface="+mn-lt"/>
                <a:ea typeface="+mn-ea"/>
                <a:cs typeface="+mn-cs"/>
              </a:rPr>
              <a:t>We also reject the </a:t>
            </a:r>
            <a:r>
              <a:rPr lang="en-US" sz="1200" b="1" u="none" strike="noStrike" kern="1200" dirty="0" smtClean="0">
                <a:solidFill>
                  <a:schemeClr val="tx1"/>
                </a:solidFill>
                <a:effectLst/>
                <a:latin typeface="+mn-lt"/>
                <a:ea typeface="+mn-ea"/>
                <a:cs typeface="+mn-cs"/>
                <a:hlinkClick r:id="rId6" tooltip="Jewish"/>
              </a:rPr>
              <a:t>Jewish</a:t>
            </a:r>
            <a:r>
              <a:rPr lang="en-US" sz="1200" b="1" u="none" kern="1200" dirty="0" smtClean="0">
                <a:solidFill>
                  <a:schemeClr val="tx1"/>
                </a:solidFill>
                <a:effectLst/>
                <a:latin typeface="+mn-lt"/>
                <a:ea typeface="+mn-ea"/>
                <a:cs typeface="+mn-cs"/>
              </a:rPr>
              <a:t> dream of a millennium, or golden age on earth, before the </a:t>
            </a:r>
            <a:r>
              <a:rPr lang="en-US" sz="1200" b="1" u="none" strike="noStrike" kern="1200" dirty="0" smtClean="0">
                <a:solidFill>
                  <a:schemeClr val="tx1"/>
                </a:solidFill>
                <a:effectLst/>
                <a:latin typeface="+mn-lt"/>
                <a:ea typeface="+mn-ea"/>
                <a:cs typeface="+mn-cs"/>
                <a:hlinkClick r:id="rId7" tooltip="Last judgment"/>
              </a:rPr>
              <a:t>last judgment</a:t>
            </a:r>
            <a:r>
              <a:rPr lang="en-US" sz="1200" u="none" kern="1200" dirty="0" smtClean="0">
                <a:solidFill>
                  <a:schemeClr val="tx1"/>
                </a:solidFill>
                <a:effectLst/>
                <a:latin typeface="+mn-lt"/>
                <a:ea typeface="+mn-ea"/>
                <a:cs typeface="+mn-cs"/>
              </a:rPr>
              <a:t>." </a:t>
            </a:r>
          </a:p>
          <a:p>
            <a:endParaRPr lang="en-US" sz="1200" u="none" kern="1200" baseline="0" dirty="0" smtClean="0">
              <a:solidFill>
                <a:schemeClr val="tx1"/>
              </a:solidFill>
              <a:effectLst/>
              <a:latin typeface="+mn-lt"/>
              <a:ea typeface="+mn-ea"/>
              <a:cs typeface="+mn-cs"/>
            </a:endParaRPr>
          </a:p>
          <a:p>
            <a:r>
              <a:rPr lang="en-US" sz="1200" u="none" kern="1200" baseline="0" dirty="0" smtClean="0">
                <a:solidFill>
                  <a:schemeClr val="tx1"/>
                </a:solidFill>
                <a:effectLst/>
                <a:latin typeface="+mn-lt"/>
                <a:ea typeface="+mn-ea"/>
                <a:cs typeface="+mn-cs"/>
              </a:rPr>
              <a:t>The Jewish dream also included some real bad sinners and outsiders.</a:t>
            </a:r>
            <a:endParaRPr lang="en-US" u="none" baseline="0" dirty="0" smtClean="0">
              <a:solidFill>
                <a:schemeClr val="tx1"/>
              </a:solidFill>
            </a:endParaRPr>
          </a:p>
        </p:txBody>
      </p:sp>
      <p:sp>
        <p:nvSpPr>
          <p:cNvPr id="4" name="Slide Number Placeholder 3"/>
          <p:cNvSpPr>
            <a:spLocks noGrp="1"/>
          </p:cNvSpPr>
          <p:nvPr>
            <p:ph type="sldNum" sz="quarter" idx="10"/>
          </p:nvPr>
        </p:nvSpPr>
        <p:spPr/>
        <p:txBody>
          <a:bodyPr/>
          <a:lstStyle/>
          <a:p>
            <a:fld id="{494A7CA5-FA0C-4D65-AD42-999E74428F08}" type="slidenum">
              <a:rPr lang="en-US" smtClean="0"/>
              <a:t>51</a:t>
            </a:fld>
            <a:endParaRPr lang="en-US"/>
          </a:p>
        </p:txBody>
      </p:sp>
    </p:spTree>
    <p:extLst>
      <p:ext uri="{BB962C8B-B14F-4D97-AF65-F5344CB8AC3E}">
        <p14:creationId xmlns:p14="http://schemas.microsoft.com/office/powerpoint/2010/main" val="2937896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Matthew includes these less than reputable women in order to emphasize that God is a God of grace, saving sinners. Remember, it takes two tango. It just wasn’t the women who were all bad, it was the guys too, including Judah and David. </a:t>
            </a:r>
          </a:p>
          <a:p>
            <a:endParaRPr lang="en-US" baseline="0" dirty="0" smtClean="0"/>
          </a:p>
          <a:p>
            <a:r>
              <a:rPr lang="en-US" baseline="0" dirty="0" smtClean="0"/>
              <a:t>You could call this the hall of shame.</a:t>
            </a:r>
          </a:p>
        </p:txBody>
      </p:sp>
      <p:sp>
        <p:nvSpPr>
          <p:cNvPr id="4" name="Slide Number Placeholder 3"/>
          <p:cNvSpPr>
            <a:spLocks noGrp="1"/>
          </p:cNvSpPr>
          <p:nvPr>
            <p:ph type="sldNum" sz="quarter" idx="10"/>
          </p:nvPr>
        </p:nvSpPr>
        <p:spPr/>
        <p:txBody>
          <a:bodyPr/>
          <a:lstStyle/>
          <a:p>
            <a:fld id="{494A7CA5-FA0C-4D65-AD42-999E74428F08}" type="slidenum">
              <a:rPr lang="en-US" smtClean="0"/>
              <a:t>52</a:t>
            </a:fld>
            <a:endParaRPr lang="en-US"/>
          </a:p>
        </p:txBody>
      </p:sp>
    </p:spTree>
    <p:extLst>
      <p:ext uri="{BB962C8B-B14F-4D97-AF65-F5344CB8AC3E}">
        <p14:creationId xmlns:p14="http://schemas.microsoft.com/office/powerpoint/2010/main" val="1540780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Judah had taken Tamar as a wife for his firstborn son, </a:t>
            </a:r>
            <a:r>
              <a:rPr lang="en-US" baseline="0" dirty="0" err="1" smtClean="0"/>
              <a:t>Er</a:t>
            </a:r>
            <a:r>
              <a:rPr lang="en-US" baseline="0" dirty="0" smtClean="0"/>
              <a:t>. But was evil and God stuck him dead. Onan, </a:t>
            </a:r>
            <a:r>
              <a:rPr lang="en-US" baseline="0" dirty="0" err="1" smtClean="0"/>
              <a:t>Er</a:t>
            </a:r>
            <a:r>
              <a:rPr lang="en-US" baseline="0" dirty="0" smtClean="0"/>
              <a:t> brother then became Tamar as his wife. But God struck him dead too. Frustrated at being childless Tamar concocted an evil scheme to become pregnant. She dressed up and disguised herself as a prostitute and waited Judah to pass by. Judah committed a sinful act of fornication with his own son’s widow. Twin sons were born Perez and </a:t>
            </a:r>
            <a:r>
              <a:rPr lang="en-US" baseline="0" dirty="0" err="1" smtClean="0"/>
              <a:t>Zerah</a:t>
            </a:r>
            <a:r>
              <a:rPr lang="en-US" baseline="0" dirty="0" smtClean="0"/>
              <a:t>, out of a shameful act of harlotry and incest. Perez carried the messianic line.</a:t>
            </a:r>
          </a:p>
          <a:p>
            <a:endParaRPr lang="en-US" baseline="0" dirty="0" smtClean="0"/>
          </a:p>
          <a:p>
            <a:r>
              <a:rPr lang="en-US" baseline="0" dirty="0" smtClean="0"/>
              <a:t>“If God would continue the Messianic line through Tamar’s offspring—the product of incest, harlotry, fornication and deception—then He surely is a God of grace.” (John MacArthur, “The Miracle of Christmas” p. 31.</a:t>
            </a:r>
          </a:p>
        </p:txBody>
      </p:sp>
      <p:sp>
        <p:nvSpPr>
          <p:cNvPr id="4" name="Slide Number Placeholder 3"/>
          <p:cNvSpPr>
            <a:spLocks noGrp="1"/>
          </p:cNvSpPr>
          <p:nvPr>
            <p:ph type="sldNum" sz="quarter" idx="10"/>
          </p:nvPr>
        </p:nvSpPr>
        <p:spPr/>
        <p:txBody>
          <a:bodyPr/>
          <a:lstStyle/>
          <a:p>
            <a:fld id="{494A7CA5-FA0C-4D65-AD42-999E74428F08}" type="slidenum">
              <a:rPr lang="en-US" smtClean="0"/>
              <a:t>53</a:t>
            </a:fld>
            <a:endParaRPr lang="en-US"/>
          </a:p>
        </p:txBody>
      </p:sp>
    </p:spTree>
    <p:extLst>
      <p:ext uri="{BB962C8B-B14F-4D97-AF65-F5344CB8AC3E}">
        <p14:creationId xmlns:p14="http://schemas.microsoft.com/office/powerpoint/2010/main" val="30275525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Rahab was a Canaanite, the mortal enemy of Israel and a prostitute. But she believe God and sought to be saved from what was coming, the total destruction and death.. </a:t>
            </a:r>
          </a:p>
          <a:p>
            <a:endParaRPr lang="en-US" baseline="0" dirty="0" smtClean="0"/>
          </a:p>
          <a:p>
            <a:r>
              <a:rPr lang="en-US" baseline="0" dirty="0" smtClean="0"/>
              <a:t>She hid the spies, though lied about it, to protect them. When the Israelites took the city they spared her life and her family. </a:t>
            </a:r>
          </a:p>
          <a:p>
            <a:endParaRPr lang="en-US" baseline="0" dirty="0" smtClean="0"/>
          </a:p>
          <a:p>
            <a:r>
              <a:rPr lang="en-US" baseline="0" dirty="0" smtClean="0"/>
              <a:t>She abandoned the gods of the Canaanites for Yahweh. She became a convert to the true God, but also a part of the Messianic line, the great, great grandmother of David.</a:t>
            </a:r>
          </a:p>
        </p:txBody>
      </p:sp>
      <p:sp>
        <p:nvSpPr>
          <p:cNvPr id="4" name="Slide Number Placeholder 3"/>
          <p:cNvSpPr>
            <a:spLocks noGrp="1"/>
          </p:cNvSpPr>
          <p:nvPr>
            <p:ph type="sldNum" sz="quarter" idx="10"/>
          </p:nvPr>
        </p:nvSpPr>
        <p:spPr/>
        <p:txBody>
          <a:bodyPr/>
          <a:lstStyle/>
          <a:p>
            <a:fld id="{494A7CA5-FA0C-4D65-AD42-999E74428F08}" type="slidenum">
              <a:rPr lang="en-US" smtClean="0"/>
              <a:t>54</a:t>
            </a:fld>
            <a:endParaRPr lang="en-US"/>
          </a:p>
        </p:txBody>
      </p:sp>
    </p:spTree>
    <p:extLst>
      <p:ext uri="{BB962C8B-B14F-4D97-AF65-F5344CB8AC3E}">
        <p14:creationId xmlns:p14="http://schemas.microsoft.com/office/powerpoint/2010/main" val="37450714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Rahab was the mother of Boaz. A generation later we read that “to </a:t>
            </a:r>
            <a:r>
              <a:rPr lang="en-US" sz="1200" b="0" dirty="0" smtClean="0">
                <a:ln w="19050">
                  <a:solidFill>
                    <a:schemeClr val="tx1"/>
                  </a:solidFill>
                  <a:prstDash val="solid"/>
                </a:ln>
                <a:solidFill>
                  <a:schemeClr val="bg1"/>
                </a:solidFill>
                <a:effectLst>
                  <a:outerShdw blurRad="12700" dist="50800" dir="2700000" algn="tl" rotWithShape="0">
                    <a:schemeClr val="tx1"/>
                  </a:outerShdw>
                </a:effectLst>
              </a:rPr>
              <a:t>Boaz begot Obed by </a:t>
            </a:r>
            <a:r>
              <a:rPr lang="en-US" sz="1200" b="0" dirty="0" smtClean="0">
                <a:ln w="19050">
                  <a:solidFill>
                    <a:schemeClr val="tx1"/>
                  </a:solidFill>
                  <a:prstDash val="solid"/>
                </a:ln>
                <a:solidFill>
                  <a:srgbClr val="FFC000"/>
                </a:solidFill>
                <a:effectLst>
                  <a:outerShdw blurRad="12700" dist="50800" dir="2700000" algn="tl" rotWithShape="0">
                    <a:schemeClr val="tx1"/>
                  </a:outerShdw>
                </a:effectLst>
              </a:rPr>
              <a:t>Ruth” another Gentile women in</a:t>
            </a:r>
            <a:r>
              <a:rPr lang="en-US" sz="1200" b="0" baseline="0" dirty="0" smtClean="0">
                <a:ln w="19050">
                  <a:solidFill>
                    <a:schemeClr val="tx1"/>
                  </a:solidFill>
                  <a:prstDash val="solid"/>
                </a:ln>
                <a:solidFill>
                  <a:srgbClr val="FFC000"/>
                </a:solidFill>
                <a:effectLst>
                  <a:outerShdw blurRad="12700" dist="50800" dir="2700000" algn="tl" rotWithShape="0">
                    <a:schemeClr val="tx1"/>
                  </a:outerShdw>
                </a:effectLst>
              </a:rPr>
              <a:t> the Messianic line. Ruth was not a prostitute or fornicator, but she was from a people, the Moabites who were born in incest. </a:t>
            </a:r>
          </a:p>
          <a:p>
            <a:endParaRPr lang="en-US" sz="1200" b="0" baseline="0" dirty="0" smtClean="0">
              <a:ln w="19050">
                <a:solidFill>
                  <a:schemeClr val="tx1"/>
                </a:solidFill>
                <a:prstDash val="solid"/>
              </a:ln>
              <a:solidFill>
                <a:srgbClr val="FFC000"/>
              </a:solidFill>
              <a:effectLst>
                <a:outerShdw blurRad="12700" dist="50800" dir="2700000" algn="tl" rotWithShape="0">
                  <a:schemeClr val="tx1"/>
                </a:outerShdw>
              </a:effectLst>
            </a:endParaRPr>
          </a:p>
          <a:p>
            <a:r>
              <a:rPr lang="en-US" sz="1200" b="0" baseline="0" dirty="0" smtClean="0">
                <a:ln w="19050">
                  <a:solidFill>
                    <a:schemeClr val="tx1"/>
                  </a:solidFill>
                  <a:prstDash val="solid"/>
                </a:ln>
                <a:solidFill>
                  <a:srgbClr val="FFC000"/>
                </a:solidFill>
                <a:effectLst>
                  <a:outerShdw blurRad="12700" dist="50800" dir="2700000" algn="tl" rotWithShape="0">
                    <a:schemeClr val="tx1"/>
                  </a:outerShdw>
                </a:effectLst>
              </a:rPr>
              <a:t>Lot’s own daughters got their father drunk and slept with him on two successive nights. They each bore a son, Moab and Ammon. Ruth was a descent of a people derived from incestuous fornication. Yet Ruth became the wife of Boaz. Like Rahab she converted to the truth and found grace/favor with the Lord and became the grandmother of king David.</a:t>
            </a:r>
          </a:p>
        </p:txBody>
      </p:sp>
      <p:sp>
        <p:nvSpPr>
          <p:cNvPr id="4" name="Slide Number Placeholder 3"/>
          <p:cNvSpPr>
            <a:spLocks noGrp="1"/>
          </p:cNvSpPr>
          <p:nvPr>
            <p:ph type="sldNum" sz="quarter" idx="10"/>
          </p:nvPr>
        </p:nvSpPr>
        <p:spPr/>
        <p:txBody>
          <a:bodyPr/>
          <a:lstStyle/>
          <a:p>
            <a:fld id="{494A7CA5-FA0C-4D65-AD42-999E74428F08}" type="slidenum">
              <a:rPr lang="en-US" smtClean="0"/>
              <a:t>55</a:t>
            </a:fld>
            <a:endParaRPr lang="en-US"/>
          </a:p>
        </p:txBody>
      </p:sp>
    </p:spTree>
    <p:extLst>
      <p:ext uri="{BB962C8B-B14F-4D97-AF65-F5344CB8AC3E}">
        <p14:creationId xmlns:p14="http://schemas.microsoft.com/office/powerpoint/2010/main" val="18881608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Despite the fact of David’s fornication and murder plot, after the child born in fornication died, Bathsheba born a second child, Solomon, who become the next link in the Messianic line. Another act of God’s grace.</a:t>
            </a:r>
          </a:p>
        </p:txBody>
      </p:sp>
      <p:sp>
        <p:nvSpPr>
          <p:cNvPr id="4" name="Slide Number Placeholder 3"/>
          <p:cNvSpPr>
            <a:spLocks noGrp="1"/>
          </p:cNvSpPr>
          <p:nvPr>
            <p:ph type="sldNum" sz="quarter" idx="10"/>
          </p:nvPr>
        </p:nvSpPr>
        <p:spPr/>
        <p:txBody>
          <a:bodyPr/>
          <a:lstStyle/>
          <a:p>
            <a:fld id="{494A7CA5-FA0C-4D65-AD42-999E74428F08}" type="slidenum">
              <a:rPr lang="en-US" smtClean="0"/>
              <a:t>56</a:t>
            </a:fld>
            <a:endParaRPr lang="en-US"/>
          </a:p>
        </p:txBody>
      </p:sp>
    </p:spTree>
    <p:extLst>
      <p:ext uri="{BB962C8B-B14F-4D97-AF65-F5344CB8AC3E}">
        <p14:creationId xmlns:p14="http://schemas.microsoft.com/office/powerpoint/2010/main" val="16907638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we have four women, two of which were harlots, one was a curse Moabite, and another an adulteress, all outcasts. And the all the evil kings of Judah we have a royal line of Jesus filled with sinners. But that is just the point. Jesus Christ is a friend of sinners (Lk. 7:34). Jesus identifies with sinners. And the genealogy puts a spot light on God’s grace.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heart of the Christmas story: God in His mercy forgiving sinner, coming to save His people from their sins (Mt. 1:21)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wait just one minute! There is a fifth women mention…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57</a:t>
            </a:fld>
            <a:endParaRPr lang="en-US"/>
          </a:p>
        </p:txBody>
      </p:sp>
    </p:spTree>
    <p:extLst>
      <p:ext uri="{BB962C8B-B14F-4D97-AF65-F5344CB8AC3E}">
        <p14:creationId xmlns:p14="http://schemas.microsoft.com/office/powerpoint/2010/main" val="1668631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genealogy, with a very important change. The genealogy consistently and repeatedly says, “the father of” or “the father begat a son” until it comes to Mary. Matthew now says “of whom was born Jesus”, </a:t>
            </a:r>
            <a:r>
              <a:rPr lang="en-US" u="sng" baseline="0" dirty="0" smtClean="0"/>
              <a:t>not</a:t>
            </a:r>
            <a:r>
              <a:rPr lang="en-US" baseline="0" dirty="0" smtClean="0"/>
              <a:t> “and Joseph begat Jesus”. In addition, “of whom” is feminine relative pronoun clearly indicating that Jesus was the physical child of Mary only, and Joseph was not the physical father of Jesus. Luke says Jesus was the supposed son of Joseph, “Now Jesus Himself began His ministry at about thirty years of age, being (as was supposed) the son of Joseph…”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The miraculous conception and birth of Jesus, the Savior King, is explained in Mt. 1:18-25.</a:t>
            </a:r>
          </a:p>
        </p:txBody>
      </p:sp>
      <p:sp>
        <p:nvSpPr>
          <p:cNvPr id="4" name="Slide Number Placeholder 3"/>
          <p:cNvSpPr>
            <a:spLocks noGrp="1"/>
          </p:cNvSpPr>
          <p:nvPr>
            <p:ph type="sldNum" sz="quarter" idx="10"/>
          </p:nvPr>
        </p:nvSpPr>
        <p:spPr/>
        <p:txBody>
          <a:bodyPr/>
          <a:lstStyle/>
          <a:p>
            <a:fld id="{494A7CA5-FA0C-4D65-AD42-999E74428F08}" type="slidenum">
              <a:rPr lang="en-US" smtClean="0"/>
              <a:t>58</a:t>
            </a:fld>
            <a:endParaRPr lang="en-US"/>
          </a:p>
        </p:txBody>
      </p:sp>
    </p:spTree>
    <p:extLst>
      <p:ext uri="{BB962C8B-B14F-4D97-AF65-F5344CB8AC3E}">
        <p14:creationId xmlns:p14="http://schemas.microsoft.com/office/powerpoint/2010/main" val="35194204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Matthew answer the important question a Jew would rightfully ask about anyone who claimed to be King of Israel. Is He the descendent of David through the rightful line of succession? Matthew answer is yes!</a:t>
            </a:r>
          </a:p>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59</a:t>
            </a:fld>
            <a:endParaRPr lang="en-US"/>
          </a:p>
        </p:txBody>
      </p:sp>
    </p:spTree>
    <p:extLst>
      <p:ext uri="{BB962C8B-B14F-4D97-AF65-F5344CB8AC3E}">
        <p14:creationId xmlns:p14="http://schemas.microsoft.com/office/powerpoint/2010/main" val="185702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6</a:t>
            </a:fld>
            <a:endParaRPr lang="en-US"/>
          </a:p>
        </p:txBody>
      </p:sp>
    </p:spTree>
    <p:extLst>
      <p:ext uri="{BB962C8B-B14F-4D97-AF65-F5344CB8AC3E}">
        <p14:creationId xmlns:p14="http://schemas.microsoft.com/office/powerpoint/2010/main" val="307040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7</a:t>
            </a:fld>
            <a:endParaRPr lang="en-US"/>
          </a:p>
        </p:txBody>
      </p:sp>
    </p:spTree>
    <p:extLst>
      <p:ext uri="{BB962C8B-B14F-4D97-AF65-F5344CB8AC3E}">
        <p14:creationId xmlns:p14="http://schemas.microsoft.com/office/powerpoint/2010/main" val="21670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94A7CA5-FA0C-4D65-AD42-999E74428F08}" type="slidenum">
              <a:rPr lang="en-US" smtClean="0"/>
              <a:t>8</a:t>
            </a:fld>
            <a:endParaRPr lang="en-US"/>
          </a:p>
        </p:txBody>
      </p:sp>
    </p:spTree>
    <p:extLst>
      <p:ext uri="{BB962C8B-B14F-4D97-AF65-F5344CB8AC3E}">
        <p14:creationId xmlns:p14="http://schemas.microsoft.com/office/powerpoint/2010/main" val="220087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Purpose of this section is to show that Jesus “Yahweh Saves” had a claim to the throne of Israel through His Messianic ancestry. Matthew gives evidence that Jesus inherited the legal right to rule through stepfather Joseph. Jesus could claim the right to kingship because He was the son of David, king of Israel. </a:t>
            </a:r>
          </a:p>
        </p:txBody>
      </p:sp>
      <p:sp>
        <p:nvSpPr>
          <p:cNvPr id="4" name="Slide Number Placeholder 3"/>
          <p:cNvSpPr>
            <a:spLocks noGrp="1"/>
          </p:cNvSpPr>
          <p:nvPr>
            <p:ph type="sldNum" sz="quarter" idx="10"/>
          </p:nvPr>
        </p:nvSpPr>
        <p:spPr/>
        <p:txBody>
          <a:bodyPr/>
          <a:lstStyle/>
          <a:p>
            <a:fld id="{494A7CA5-FA0C-4D65-AD42-999E74428F08}" type="slidenum">
              <a:rPr lang="en-US" smtClean="0"/>
              <a:t>9</a:t>
            </a:fld>
            <a:endParaRPr lang="en-US"/>
          </a:p>
        </p:txBody>
      </p:sp>
    </p:spTree>
    <p:extLst>
      <p:ext uri="{BB962C8B-B14F-4D97-AF65-F5344CB8AC3E}">
        <p14:creationId xmlns:p14="http://schemas.microsoft.com/office/powerpoint/2010/main" val="11262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1323"/>
            </a:gs>
            <a:gs pos="50000">
              <a:srgbClr val="440E0C"/>
            </a:gs>
            <a:gs pos="79000">
              <a:srgbClr val="A5441E"/>
            </a:gs>
            <a:gs pos="98000">
              <a:srgbClr val="6E2E14"/>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6/15/2020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74188" y="1305341"/>
            <a:ext cx="779562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Prophecy</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Isaiah 9:6-7</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184541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500"/>
                                        <p:tgtEl>
                                          <p:spTgt spid="16"/>
                                        </p:tgtEl>
                                      </p:cBhvr>
                                    </p:animEffect>
                                    <p:anim calcmode="lin" valueType="num">
                                      <p:cBhvr>
                                        <p:cTn id="11" dur="1500" fill="hold"/>
                                        <p:tgtEl>
                                          <p:spTgt spid="16"/>
                                        </p:tgtEl>
                                        <p:attrNameLst>
                                          <p:attrName>ppt_x</p:attrName>
                                        </p:attrNameLst>
                                      </p:cBhvr>
                                      <p:tavLst>
                                        <p:tav tm="0">
                                          <p:val>
                                            <p:strVal val="#ppt_x"/>
                                          </p:val>
                                        </p:tav>
                                        <p:tav tm="100000">
                                          <p:val>
                                            <p:strVal val="#ppt_x"/>
                                          </p:val>
                                        </p:tav>
                                      </p:tavLst>
                                    </p:anim>
                                    <p:anim calcmode="lin" valueType="num">
                                      <p:cBhvr>
                                        <p:cTn id="12"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73676" y="3119691"/>
            <a:ext cx="8606027"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 wise men from the East came to Jerusalem, saying, "Where is He who has been born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King of the Jews</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(2:2)</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273676" y="2255749"/>
            <a:ext cx="7795625" cy="830997"/>
          </a:xfrm>
          <a:prstGeom prst="rect">
            <a:avLst/>
          </a:prstGeom>
          <a:noFill/>
          <a:effectLst>
            <a:softEdge rad="127000"/>
          </a:effectLst>
        </p:spPr>
        <p:txBody>
          <a:bodyPr wrap="square" lIns="91440" tIns="45720" rIns="91440" bIns="45720">
            <a:spAutoFit/>
          </a:bodyPr>
          <a:lstStyle/>
          <a:p>
            <a:r>
              <a:rPr lang="en-US" sz="4800" b="1" dirty="0" smtClean="0">
                <a:ln w="12700">
                  <a:solidFill>
                    <a:schemeClr val="tx1"/>
                  </a:solidFill>
                  <a:prstDash val="solid"/>
                </a:ln>
                <a:solidFill>
                  <a:schemeClr val="bg1"/>
                </a:solidFill>
                <a:effectLst>
                  <a:outerShdw blurRad="12700" dist="50800" dir="2700000" algn="tl" rotWithShape="0">
                    <a:schemeClr val="tx1"/>
                  </a:outerShdw>
                </a:effectLst>
              </a:rPr>
              <a:t>Near the </a:t>
            </a:r>
            <a:r>
              <a:rPr lang="en-US" sz="4800" b="1" dirty="0">
                <a:ln w="12700">
                  <a:solidFill>
                    <a:schemeClr val="tx1"/>
                  </a:solidFill>
                  <a:prstDash val="solid"/>
                </a:ln>
                <a:solidFill>
                  <a:schemeClr val="bg1"/>
                </a:solidFill>
                <a:effectLst>
                  <a:outerShdw blurRad="12700" dist="50800" dir="2700000" algn="tl" rotWithShape="0">
                    <a:schemeClr val="tx1"/>
                  </a:outerShdw>
                </a:effectLst>
              </a:rPr>
              <a:t>B</a:t>
            </a:r>
            <a:r>
              <a:rPr lang="en-US" sz="4800" b="1" dirty="0" smtClean="0">
                <a:ln w="12700">
                  <a:solidFill>
                    <a:schemeClr val="tx1"/>
                  </a:solidFill>
                  <a:prstDash val="solid"/>
                </a:ln>
                <a:solidFill>
                  <a:schemeClr val="bg1"/>
                </a:solidFill>
                <a:effectLst>
                  <a:outerShdw blurRad="12700" dist="50800" dir="2700000" algn="tl" rotWithShape="0">
                    <a:schemeClr val="tx1"/>
                  </a:outerShdw>
                </a:effectLst>
              </a:rPr>
              <a:t>eginning: </a:t>
            </a:r>
            <a:endParaRPr lang="en-US" sz="48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559887" y="1300976"/>
            <a:ext cx="7795625"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Jesus, the King of Israel</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1077974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73676" y="3119691"/>
            <a:ext cx="8606027" cy="2123658"/>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 superscription on the cross, “This is Jesus,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the King of the Jews</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(27:37)</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273676" y="2255749"/>
            <a:ext cx="7795625" cy="830997"/>
          </a:xfrm>
          <a:prstGeom prst="rect">
            <a:avLst/>
          </a:prstGeom>
          <a:noFill/>
          <a:effectLst>
            <a:softEdge rad="127000"/>
          </a:effectLst>
        </p:spPr>
        <p:txBody>
          <a:bodyPr wrap="square" lIns="91440" tIns="45720" rIns="91440" bIns="45720">
            <a:spAutoFit/>
          </a:bodyPr>
          <a:lstStyle/>
          <a:p>
            <a:r>
              <a:rPr lang="en-US" sz="4800" b="1" dirty="0" smtClean="0">
                <a:ln w="12700">
                  <a:solidFill>
                    <a:schemeClr val="tx1"/>
                  </a:solidFill>
                  <a:prstDash val="solid"/>
                </a:ln>
                <a:solidFill>
                  <a:schemeClr val="bg1"/>
                </a:solidFill>
                <a:effectLst>
                  <a:outerShdw blurRad="12700" dist="50800" dir="2700000" algn="tl" rotWithShape="0">
                    <a:schemeClr val="tx1"/>
                  </a:outerShdw>
                </a:effectLst>
              </a:rPr>
              <a:t>Near the End: </a:t>
            </a:r>
            <a:endParaRPr lang="en-US" sz="4800" b="1" dirty="0">
              <a:ln w="12700">
                <a:solidFill>
                  <a:schemeClr val="tx1"/>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559887" y="1300976"/>
            <a:ext cx="7795625"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Jesus, the King of Israel</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278373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5632311"/>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“And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behold, you will conceive in your womb and bring forth a Son, and shall call His name</a:t>
            </a:r>
            <a:r>
              <a:rPr lang="en-US" sz="4000" b="1" dirty="0">
                <a:ln w="12700">
                  <a:solidFill>
                    <a:schemeClr val="tx1"/>
                  </a:solidFill>
                  <a:prstDash val="solid"/>
                </a:ln>
                <a:solidFill>
                  <a:srgbClr val="FFC000"/>
                </a:solidFill>
                <a:effectLst>
                  <a:outerShdw blurRad="12700" dist="50800" dir="2700000" algn="tl" rotWithShape="0">
                    <a:schemeClr val="tx1"/>
                  </a:outerShdw>
                </a:effectLst>
              </a:rPr>
              <a:t> Jesus</a:t>
            </a:r>
            <a:r>
              <a:rPr lang="en-US" sz="4000" b="1" dirty="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He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will be great, and will be called the Son of the Highest; and the Lord God will give Him the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throne</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of </a:t>
            </a:r>
            <a:r>
              <a:rPr lang="en-US" sz="4000" b="1" dirty="0">
                <a:ln w="12700">
                  <a:solidFill>
                    <a:schemeClr val="tx1"/>
                  </a:solidFill>
                  <a:prstDash val="solid"/>
                </a:ln>
                <a:solidFill>
                  <a:schemeClr val="bg1"/>
                </a:solidFill>
                <a:effectLst>
                  <a:outerShdw blurRad="12700" dist="50800" dir="2700000" algn="tl" rotWithShape="0">
                    <a:schemeClr val="tx1"/>
                  </a:outerShdw>
                </a:effectLst>
              </a:rPr>
              <a:t>His father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David. And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He will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reign </a:t>
            </a:r>
            <a:r>
              <a:rPr lang="en-US" sz="4000" b="1" dirty="0">
                <a:ln w="12700">
                  <a:solidFill>
                    <a:schemeClr val="tx1"/>
                  </a:solidFill>
                  <a:prstDash val="solid"/>
                </a:ln>
                <a:solidFill>
                  <a:srgbClr val="FFC000"/>
                </a:solidFill>
                <a:effectLst>
                  <a:outerShdw blurRad="12700" dist="50800" dir="2700000" algn="tl" rotWithShape="0">
                    <a:schemeClr val="tx1"/>
                  </a:outerShdw>
                </a:effectLst>
              </a:rPr>
              <a:t>over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the house of Jacob forever, and of </a:t>
            </a:r>
            <a:r>
              <a:rPr lang="en-US" sz="4000" b="1" dirty="0">
                <a:ln w="12700">
                  <a:solidFill>
                    <a:schemeClr val="tx1"/>
                  </a:solidFill>
                  <a:prstDash val="solid"/>
                </a:ln>
                <a:solidFill>
                  <a:srgbClr val="FFC000"/>
                </a:solidFill>
                <a:effectLst>
                  <a:outerShdw blurRad="12700" dist="50800" dir="2700000" algn="tl" rotWithShape="0">
                    <a:schemeClr val="tx1"/>
                  </a:outerShdw>
                </a:effectLst>
              </a:rPr>
              <a:t>His kingdom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there will be </a:t>
            </a:r>
            <a:r>
              <a:rPr lang="en-US" sz="4000" b="1" u="sng" dirty="0">
                <a:ln w="12700">
                  <a:solidFill>
                    <a:schemeClr val="tx1"/>
                  </a:solidFill>
                  <a:prstDash val="solid"/>
                </a:ln>
                <a:solidFill>
                  <a:schemeClr val="bg1"/>
                </a:solidFill>
                <a:effectLst>
                  <a:outerShdw blurRad="12700" dist="50800" dir="2700000" algn="tl" rotWithShape="0">
                    <a:schemeClr val="tx1"/>
                  </a:outerShdw>
                </a:effectLst>
              </a:rPr>
              <a:t>no</a:t>
            </a:r>
            <a:r>
              <a:rPr lang="en-US" sz="4000" b="1" dirty="0">
                <a:ln w="12700">
                  <a:solidFill>
                    <a:schemeClr val="tx1"/>
                  </a:solidFill>
                  <a:prstDash val="solid"/>
                </a:ln>
                <a:solidFill>
                  <a:schemeClr val="bg1"/>
                </a:solidFill>
                <a:effectLst>
                  <a:outerShdw blurRad="12700" dist="50800" dir="2700000" algn="tl" rotWithShape="0">
                    <a:schemeClr val="tx1"/>
                  </a:outerShdw>
                </a:effectLst>
              </a:rPr>
              <a:t> </a:t>
            </a:r>
            <a:r>
              <a:rPr lang="en-US" sz="4000" b="1" u="sng" dirty="0" smtClean="0">
                <a:ln w="12700">
                  <a:solidFill>
                    <a:schemeClr val="tx1"/>
                  </a:solidFill>
                  <a:prstDash val="solid"/>
                </a:ln>
                <a:solidFill>
                  <a:schemeClr val="bg1"/>
                </a:solidFill>
                <a:effectLst>
                  <a:outerShdw blurRad="12700" dist="50800" dir="2700000" algn="tl" rotWithShape="0">
                    <a:schemeClr val="tx1"/>
                  </a:outerShdw>
                </a:effectLst>
              </a:rPr>
              <a:t>end</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(Luke 1:31-33)</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5591109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78933" y="1583253"/>
            <a:ext cx="7667737" cy="707886"/>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Introduction to the King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(1-4)</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618024" y="901582"/>
            <a:ext cx="7795625" cy="769441"/>
          </a:xfrm>
          <a:prstGeom prst="rect">
            <a:avLst/>
          </a:prstGeom>
          <a:noFill/>
          <a:effectLst>
            <a:softEdge rad="127000"/>
          </a:effectLst>
        </p:spPr>
        <p:txBody>
          <a:bodyPr wrap="square" lIns="91440" tIns="45720" rIns="91440" bIns="45720">
            <a:spAutoFit/>
          </a:bodyPr>
          <a:lstStyle/>
          <a:p>
            <a:pPr algn="ct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Jesus, the King of Israel</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224769" y="3416363"/>
            <a:ext cx="8582137" cy="707886"/>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Growing Opposition of the King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(11-16)</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4" name="Rectangle 13"/>
          <p:cNvSpPr/>
          <p:nvPr/>
        </p:nvSpPr>
        <p:spPr>
          <a:xfrm>
            <a:off x="217364" y="4823345"/>
            <a:ext cx="8845125" cy="707886"/>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Public Presentation of the King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(20-21)</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7" name="Rectangle 16"/>
          <p:cNvSpPr/>
          <p:nvPr/>
        </p:nvSpPr>
        <p:spPr>
          <a:xfrm>
            <a:off x="217364" y="4122243"/>
            <a:ext cx="8991599" cy="707886"/>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Preparation of the King’s Disciples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(16-20)</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8" name="Rectangle 17"/>
          <p:cNvSpPr/>
          <p:nvPr/>
        </p:nvSpPr>
        <p:spPr>
          <a:xfrm>
            <a:off x="224769" y="2189750"/>
            <a:ext cx="8277337" cy="707886"/>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Proclamations of the King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(4-7)</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9" name="Rectangle 18"/>
          <p:cNvSpPr/>
          <p:nvPr/>
        </p:nvSpPr>
        <p:spPr>
          <a:xfrm>
            <a:off x="224769" y="2779300"/>
            <a:ext cx="8277337" cy="707886"/>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Power of the King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(8-11)</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20" name="Rectangle 19"/>
          <p:cNvSpPr/>
          <p:nvPr/>
        </p:nvSpPr>
        <p:spPr>
          <a:xfrm>
            <a:off x="265917" y="5526454"/>
            <a:ext cx="8845125" cy="707886"/>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Final Rejection of the King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(21-27)</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21" name="Rectangle 20"/>
          <p:cNvSpPr/>
          <p:nvPr/>
        </p:nvSpPr>
        <p:spPr>
          <a:xfrm>
            <a:off x="265916" y="6162450"/>
            <a:ext cx="8845125" cy="707886"/>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Triumph of the King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(28)</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0034156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75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75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7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75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4"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66876" y="2038389"/>
            <a:ext cx="8977124" cy="1446550"/>
          </a:xfrm>
          <a:prstGeom prst="rect">
            <a:avLst/>
          </a:prstGeom>
          <a:noFill/>
          <a:effectLst>
            <a:softEdge rad="127000"/>
          </a:effectLst>
        </p:spPr>
        <p:txBody>
          <a:bodyPr wrap="square" lIns="91440" tIns="45720" rIns="91440" bIns="45720">
            <a:spAutoFit/>
          </a:bodyPr>
          <a:lstStyle/>
          <a:p>
            <a:r>
              <a:rPr lang="en-US" sz="4400" b="1" u="sng" dirty="0" smtClean="0">
                <a:ln w="12700">
                  <a:solidFill>
                    <a:schemeClr val="tx1"/>
                  </a:solidFill>
                  <a:prstDash val="solid"/>
                </a:ln>
                <a:solidFill>
                  <a:srgbClr val="FFC000"/>
                </a:solidFill>
                <a:effectLst>
                  <a:outerShdw blurRad="12700" dist="50800" dir="2700000" algn="tl" rotWithShape="0">
                    <a:schemeClr val="tx1"/>
                  </a:outerShdw>
                </a:effectLst>
              </a:rPr>
              <a:t>First</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God promises to deliver Israel from Gentile oppression.</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669614" y="1131369"/>
            <a:ext cx="7795625"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Matthew’s Purpose</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176021" y="3572519"/>
            <a:ext cx="8977124" cy="1446550"/>
          </a:xfrm>
          <a:prstGeom prst="rect">
            <a:avLst/>
          </a:prstGeom>
          <a:noFill/>
          <a:effectLst>
            <a:softEdge rad="127000"/>
          </a:effectLst>
        </p:spPr>
        <p:txBody>
          <a:bodyPr wrap="square" lIns="91440" tIns="45720" rIns="91440" bIns="45720">
            <a:spAutoFit/>
          </a:bodyPr>
          <a:lstStyle/>
          <a:p>
            <a:r>
              <a:rPr lang="en-US" sz="4400" b="1" u="sng" dirty="0">
                <a:ln w="12700">
                  <a:solidFill>
                    <a:schemeClr val="tx1"/>
                  </a:solidFill>
                  <a:prstDash val="solid"/>
                </a:ln>
                <a:solidFill>
                  <a:srgbClr val="FFC000"/>
                </a:solidFill>
                <a:effectLst>
                  <a:outerShdw blurRad="12700" dist="50800" dir="2700000" algn="tl" rotWithShape="0">
                    <a:schemeClr val="tx1"/>
                  </a:outerShdw>
                </a:effectLst>
              </a:rPr>
              <a:t>S</a:t>
            </a:r>
            <a:r>
              <a:rPr lang="en-US" sz="4400" b="1" u="sng" dirty="0" smtClean="0">
                <a:ln w="12700">
                  <a:solidFill>
                    <a:schemeClr val="tx1"/>
                  </a:solidFill>
                  <a:prstDash val="solid"/>
                </a:ln>
                <a:solidFill>
                  <a:srgbClr val="FFC000"/>
                </a:solidFill>
                <a:effectLst>
                  <a:outerShdw blurRad="12700" dist="50800" dir="2700000" algn="tl" rotWithShape="0">
                    <a:schemeClr val="tx1"/>
                  </a:outerShdw>
                </a:effectLst>
              </a:rPr>
              <a:t>econd</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to explain why the Kingdom has not come and has been delayed.</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4176114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66876" y="2038389"/>
            <a:ext cx="8977124" cy="2123658"/>
          </a:xfrm>
          <a:prstGeom prst="rect">
            <a:avLst/>
          </a:prstGeom>
          <a:noFill/>
          <a:effectLst>
            <a:softEdge rad="127000"/>
          </a:effectLst>
        </p:spPr>
        <p:txBody>
          <a:bodyPr wrap="square" lIns="91440" tIns="45720" rIns="91440" bIns="45720">
            <a:spAutoFit/>
          </a:bodyPr>
          <a:lstStyle/>
          <a:p>
            <a:r>
              <a:rPr lang="en-US" sz="4400" b="1" u="sng" dirty="0" smtClean="0">
                <a:ln w="12700">
                  <a:solidFill>
                    <a:schemeClr val="tx1"/>
                  </a:solidFill>
                  <a:prstDash val="solid"/>
                </a:ln>
                <a:solidFill>
                  <a:srgbClr val="FFC000"/>
                </a:solidFill>
                <a:effectLst>
                  <a:outerShdw blurRad="12700" dist="50800" dir="2700000" algn="tl" rotWithShape="0">
                    <a:schemeClr val="tx1"/>
                  </a:outerShdw>
                </a:effectLst>
              </a:rPr>
              <a:t>Third</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to explain the new program (the Church) God instituted in light of Israel’s rejection until the 2</a:t>
            </a:r>
            <a:r>
              <a:rPr lang="en-US" sz="4400" b="1" baseline="30000" dirty="0" smtClean="0">
                <a:ln w="12700">
                  <a:solidFill>
                    <a:schemeClr val="tx1"/>
                  </a:solidFill>
                  <a:prstDash val="solid"/>
                </a:ln>
                <a:solidFill>
                  <a:schemeClr val="bg1"/>
                </a:solidFill>
                <a:effectLst>
                  <a:outerShdw blurRad="12700" dist="50800" dir="2700000" algn="tl" rotWithShape="0">
                    <a:schemeClr val="tx1"/>
                  </a:outerShdw>
                </a:effectLst>
              </a:rPr>
              <a:t>nd</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Coming.</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669614" y="1131369"/>
            <a:ext cx="7795625"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Matthew’s Purpose</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207145" y="4382446"/>
            <a:ext cx="8977124" cy="2123658"/>
          </a:xfrm>
          <a:prstGeom prst="rect">
            <a:avLst/>
          </a:prstGeom>
          <a:noFill/>
          <a:effectLst>
            <a:softEdge rad="127000"/>
          </a:effectLst>
        </p:spPr>
        <p:txBody>
          <a:bodyPr wrap="square" lIns="91440" tIns="45720" rIns="91440" bIns="45720">
            <a:spAutoFit/>
          </a:bodyPr>
          <a:lstStyle/>
          <a:p>
            <a:r>
              <a:rPr lang="en-US" sz="4400" b="1" u="sng" dirty="0" smtClean="0">
                <a:ln w="12700">
                  <a:solidFill>
                    <a:schemeClr val="tx1"/>
                  </a:solidFill>
                  <a:prstDash val="solid"/>
                </a:ln>
                <a:solidFill>
                  <a:srgbClr val="FFC000"/>
                </a:solidFill>
                <a:effectLst>
                  <a:outerShdw blurRad="12700" dist="50800" dir="2700000" algn="tl" rotWithShape="0">
                    <a:schemeClr val="tx1"/>
                  </a:outerShdw>
                </a:effectLst>
              </a:rPr>
              <a:t>Forth</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to inform believers what they are to do during this time, also know as “the times of the Gentiles”.</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262809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64413" y="2234632"/>
            <a:ext cx="8606027" cy="3477875"/>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An angel tells Joseph in a dream the Mary “will </a:t>
            </a:r>
            <a:r>
              <a:rPr lang="en-US" sz="4400" b="1" dirty="0">
                <a:ln w="12700">
                  <a:solidFill>
                    <a:schemeClr val="tx1"/>
                  </a:solidFill>
                  <a:prstDash val="solid"/>
                </a:ln>
                <a:solidFill>
                  <a:schemeClr val="bg1"/>
                </a:solidFill>
                <a:effectLst>
                  <a:outerShdw blurRad="12700" dist="50800" dir="2700000" algn="tl" rotWithShape="0">
                    <a:schemeClr val="tx1"/>
                  </a:outerShdw>
                </a:effectLst>
              </a:rPr>
              <a:t>bring forth a Son, and you shall call His name Jesus, for He will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save</a:t>
            </a:r>
            <a:r>
              <a:rPr lang="en-US" sz="4400" b="1" dirty="0">
                <a:ln w="12700">
                  <a:solidFill>
                    <a:schemeClr val="tx1"/>
                  </a:solidFill>
                  <a:prstDash val="solid"/>
                </a:ln>
                <a:solidFill>
                  <a:schemeClr val="bg1"/>
                </a:solidFill>
                <a:effectLst>
                  <a:outerShdw blurRad="12700" dist="50800" dir="2700000" algn="tl" rotWithShape="0">
                    <a:schemeClr val="tx1"/>
                  </a:outerShdw>
                </a:effectLst>
              </a:rPr>
              <a:t> His people from their sins</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(1:21)</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559887" y="1300976"/>
            <a:ext cx="7795625"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Jesus, the Savior</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67615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230887" y="2224306"/>
            <a:ext cx="8682227" cy="2800767"/>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The angels announced to the shepherds, “For </a:t>
            </a:r>
            <a:r>
              <a:rPr lang="en-US" sz="4400" b="1" dirty="0">
                <a:ln w="19050">
                  <a:solidFill>
                    <a:schemeClr val="tx1"/>
                  </a:solidFill>
                  <a:prstDash val="solid"/>
                </a:ln>
                <a:solidFill>
                  <a:schemeClr val="bg1"/>
                </a:solidFill>
                <a:effectLst>
                  <a:outerShdw blurRad="12700" dist="50800" dir="2700000" algn="tl" rotWithShape="0">
                    <a:schemeClr val="tx1"/>
                  </a:outerShdw>
                </a:effectLst>
              </a:rPr>
              <a:t>there is born to you this day in the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city</a:t>
            </a:r>
            <a:r>
              <a:rPr lang="en-US" sz="4400" b="1" dirty="0">
                <a:ln w="19050">
                  <a:solidFill>
                    <a:schemeClr val="tx1"/>
                  </a:solidFill>
                  <a:prstDash val="solid"/>
                </a:ln>
                <a:solidFill>
                  <a:schemeClr val="bg1"/>
                </a:solidFill>
                <a:effectLst>
                  <a:outerShdw blurRad="12700" dist="50800" dir="2700000" algn="tl" rotWithShape="0">
                    <a:schemeClr val="tx1"/>
                  </a:outerShdw>
                </a:effectLst>
              </a:rPr>
              <a:t> of David </a:t>
            </a:r>
            <a:r>
              <a:rPr lang="en-US" sz="4400" b="1" dirty="0">
                <a:ln w="19050">
                  <a:solidFill>
                    <a:schemeClr val="tx1"/>
                  </a:solidFill>
                  <a:prstDash val="solid"/>
                </a:ln>
                <a:solidFill>
                  <a:srgbClr val="FFC000"/>
                </a:solidFill>
                <a:effectLst>
                  <a:outerShdw blurRad="12700" dist="50800" dir="2700000" algn="tl" rotWithShape="0">
                    <a:schemeClr val="tx1"/>
                  </a:outerShdw>
                </a:effectLst>
              </a:rPr>
              <a:t>a Savior</a:t>
            </a:r>
            <a:r>
              <a:rPr lang="en-US" sz="4400" b="1" dirty="0">
                <a:ln w="19050">
                  <a:solidFill>
                    <a:schemeClr val="tx1"/>
                  </a:solidFill>
                  <a:prstDash val="solid"/>
                </a:ln>
                <a:solidFill>
                  <a:schemeClr val="bg1"/>
                </a:solidFill>
                <a:effectLst>
                  <a:outerShdw blurRad="12700" dist="50800" dir="2700000" algn="tl" rotWithShape="0">
                    <a:schemeClr val="tx1"/>
                  </a:outerShdw>
                </a:effectLst>
              </a:rPr>
              <a:t>, who is Christ the </a:t>
            </a: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Lord.” </a:t>
            </a: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(Luke 2:11)</a:t>
            </a:r>
            <a:endParaRPr lang="en-US" sz="4400"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559887" y="1300976"/>
            <a:ext cx="7795625"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Jesus, the Savior</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7955257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2302240"/>
            <a:ext cx="8839200" cy="3477875"/>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The Samaritans said after hearing Jesus for themselves “…we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ourselves have heard Him and we know that this is indeed the Christ,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the Savior </a:t>
            </a:r>
            <a:r>
              <a:rPr lang="en-US" sz="4400" b="1" dirty="0">
                <a:ln w="12700">
                  <a:solidFill>
                    <a:schemeClr val="tx1"/>
                  </a:solidFill>
                  <a:prstDash val="solid"/>
                </a:ln>
                <a:solidFill>
                  <a:schemeClr val="bg1"/>
                </a:solidFill>
                <a:effectLst>
                  <a:outerShdw blurRad="12700" dist="50800" dir="2700000" algn="tl" rotWithShape="0">
                    <a:schemeClr val="tx1"/>
                  </a:outerShdw>
                </a:effectLst>
              </a:rPr>
              <a:t>of the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world</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John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4:42)</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559887" y="1300976"/>
            <a:ext cx="7795625"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Jesus, the Savior</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50676534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2302240"/>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“For </a:t>
            </a:r>
            <a:r>
              <a:rPr lang="en-US" sz="4400" b="1" dirty="0">
                <a:ln w="12700">
                  <a:solidFill>
                    <a:schemeClr val="tx1"/>
                  </a:solidFill>
                  <a:prstDash val="solid"/>
                </a:ln>
                <a:solidFill>
                  <a:schemeClr val="bg1"/>
                </a:solidFill>
                <a:effectLst>
                  <a:outerShdw blurRad="12700" dist="50800" dir="2700000" algn="tl" rotWithShape="0">
                    <a:schemeClr val="tx1"/>
                  </a:outerShdw>
                </a:effectLst>
              </a:rPr>
              <a:t>God did not send His Son into the world to condemn the world, but that the world through Him might be </a:t>
            </a:r>
            <a:r>
              <a:rPr lang="en-US" sz="4400" b="1" dirty="0">
                <a:ln w="12700">
                  <a:solidFill>
                    <a:schemeClr val="tx1"/>
                  </a:solidFill>
                  <a:prstDash val="solid"/>
                </a:ln>
                <a:solidFill>
                  <a:srgbClr val="FFC000"/>
                </a:solidFill>
                <a:effectLst>
                  <a:outerShdw blurRad="12700" dist="50800" dir="2700000" algn="tl" rotWithShape="0">
                    <a:schemeClr val="tx1"/>
                  </a:outerShdw>
                </a:effectLst>
              </a:rPr>
              <a:t>saved</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(John 3:17)</a:t>
            </a:r>
            <a:endParaRPr lang="en-US" sz="4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559887" y="1300976"/>
            <a:ext cx="7795625"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Jesus, the Savior</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71161487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4154984"/>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“For </a:t>
            </a:r>
            <a:r>
              <a:rPr lang="en-US" sz="4400" b="1" dirty="0">
                <a:ln w="12700">
                  <a:solidFill>
                    <a:schemeClr val="tx1"/>
                  </a:solidFill>
                  <a:prstDash val="solid"/>
                </a:ln>
                <a:solidFill>
                  <a:schemeClr val="bg1"/>
                </a:solidFill>
                <a:effectLst>
                  <a:outerShdw blurRad="12700" dist="50800" dir="2700000" algn="tl" rotWithShape="0">
                    <a:schemeClr val="tx1"/>
                  </a:outerShdw>
                </a:effectLst>
              </a:rPr>
              <a:t>unto us a Child is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born, unto </a:t>
            </a:r>
            <a:r>
              <a:rPr lang="en-US" sz="4400" b="1" dirty="0">
                <a:ln w="12700">
                  <a:solidFill>
                    <a:schemeClr val="tx1"/>
                  </a:solidFill>
                  <a:prstDash val="solid"/>
                </a:ln>
                <a:solidFill>
                  <a:schemeClr val="bg1"/>
                </a:solidFill>
                <a:effectLst>
                  <a:outerShdw blurRad="12700" dist="50800" dir="2700000" algn="tl" rotWithShape="0">
                    <a:schemeClr val="tx1"/>
                  </a:outerShdw>
                </a:effectLst>
              </a:rPr>
              <a:t>us a Son is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given; 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 government will be upon His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shoulder. And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His name will be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called Wonderful</a:t>
            </a:r>
            <a:r>
              <a:rPr lang="en-US" sz="4400" b="1" dirty="0">
                <a:ln w="12700">
                  <a:solidFill>
                    <a:schemeClr val="tx1"/>
                  </a:solidFill>
                  <a:prstDash val="solid"/>
                </a:ln>
                <a:solidFill>
                  <a:schemeClr val="bg1"/>
                </a:solidFill>
                <a:effectLst>
                  <a:outerShdw blurRad="12700" dist="50800" dir="2700000" algn="tl" rotWithShape="0">
                    <a:schemeClr val="tx1"/>
                  </a:outerShdw>
                </a:effectLst>
              </a:rPr>
              <a:t>, Counselor, Mighty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God, Everlasting </a:t>
            </a:r>
            <a:r>
              <a:rPr lang="en-US" sz="4400" b="1" dirty="0">
                <a:ln w="12700">
                  <a:solidFill>
                    <a:schemeClr val="tx1"/>
                  </a:solidFill>
                  <a:prstDash val="solid"/>
                </a:ln>
                <a:solidFill>
                  <a:schemeClr val="bg1"/>
                </a:solidFill>
                <a:effectLst>
                  <a:outerShdw blurRad="12700" dist="50800" dir="2700000" algn="tl" rotWithShape="0">
                    <a:schemeClr val="tx1"/>
                  </a:outerShdw>
                </a:effectLst>
              </a:rPr>
              <a:t>Father, Prince of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Peace…”</a:t>
            </a:r>
            <a:endParaRPr lang="en-US" sz="4400" b="1" dirty="0">
              <a:ln w="12700">
                <a:solidFill>
                  <a:schemeClr val="tx1"/>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83640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096393"/>
            <a:ext cx="8839200" cy="5016758"/>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Spirit of the Lord God is upon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Me, because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the Lord has anointed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Me to </a:t>
            </a:r>
            <a:r>
              <a:rPr lang="en-US" sz="4000" b="1" dirty="0">
                <a:ln w="12700">
                  <a:solidFill>
                    <a:schemeClr val="tx1"/>
                  </a:solidFill>
                  <a:prstDash val="solid"/>
                </a:ln>
                <a:solidFill>
                  <a:srgbClr val="FFC000"/>
                </a:solidFill>
                <a:effectLst>
                  <a:outerShdw blurRad="12700" dist="50800" dir="2700000" algn="tl" rotWithShape="0">
                    <a:schemeClr val="tx1"/>
                  </a:outerShdw>
                </a:effectLst>
              </a:rPr>
              <a:t>preach good tidings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to the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poor; He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has sent Me to </a:t>
            </a:r>
            <a:r>
              <a:rPr lang="en-US" sz="4000" b="1" dirty="0">
                <a:ln w="12700">
                  <a:solidFill>
                    <a:schemeClr val="tx1"/>
                  </a:solidFill>
                  <a:prstDash val="solid"/>
                </a:ln>
                <a:solidFill>
                  <a:srgbClr val="FFC000"/>
                </a:solidFill>
                <a:effectLst>
                  <a:outerShdw blurRad="12700" dist="50800" dir="2700000" algn="tl" rotWithShape="0">
                    <a:schemeClr val="tx1"/>
                  </a:outerShdw>
                </a:effectLst>
              </a:rPr>
              <a:t>heal</a:t>
            </a:r>
            <a:r>
              <a:rPr lang="en-US" sz="4000" b="1" dirty="0">
                <a:ln w="12700">
                  <a:solidFill>
                    <a:schemeClr val="tx1"/>
                  </a:solidFill>
                  <a:prstDash val="solid"/>
                </a:ln>
                <a:solidFill>
                  <a:schemeClr val="bg1"/>
                </a:solidFill>
                <a:effectLst>
                  <a:outerShdw blurRad="12700" dist="50800" dir="2700000" algn="tl" rotWithShape="0">
                    <a:schemeClr val="tx1"/>
                  </a:outerShdw>
                </a:effectLst>
              </a:rPr>
              <a:t> the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brokenhearted, to </a:t>
            </a:r>
            <a:r>
              <a:rPr lang="en-US" sz="4000" b="1" dirty="0">
                <a:ln w="12700">
                  <a:solidFill>
                    <a:schemeClr val="tx1"/>
                  </a:solidFill>
                  <a:prstDash val="solid"/>
                </a:ln>
                <a:solidFill>
                  <a:srgbClr val="FFC000"/>
                </a:solidFill>
                <a:effectLst>
                  <a:outerShdw blurRad="12700" dist="50800" dir="2700000" algn="tl" rotWithShape="0">
                    <a:schemeClr val="tx1"/>
                  </a:outerShdw>
                </a:effectLst>
              </a:rPr>
              <a:t>proclaim liberty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to the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captives, and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the </a:t>
            </a:r>
            <a:r>
              <a:rPr lang="en-US" sz="4000" b="1" dirty="0">
                <a:ln w="12700">
                  <a:solidFill>
                    <a:schemeClr val="tx1"/>
                  </a:solidFill>
                  <a:prstDash val="solid"/>
                </a:ln>
                <a:solidFill>
                  <a:srgbClr val="FFC000"/>
                </a:solidFill>
                <a:effectLst>
                  <a:outerShdw blurRad="12700" dist="50800" dir="2700000" algn="tl" rotWithShape="0">
                    <a:schemeClr val="tx1"/>
                  </a:outerShdw>
                </a:effectLst>
              </a:rPr>
              <a:t>opening of the prison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to those who are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bound; To </a:t>
            </a:r>
            <a:r>
              <a:rPr lang="en-US" sz="4000" b="1" dirty="0">
                <a:ln w="12700">
                  <a:solidFill>
                    <a:schemeClr val="tx1"/>
                  </a:solidFill>
                  <a:prstDash val="solid"/>
                </a:ln>
                <a:solidFill>
                  <a:srgbClr val="FFC000"/>
                </a:solidFill>
                <a:effectLst>
                  <a:outerShdw blurRad="12700" dist="50800" dir="2700000" algn="tl" rotWithShape="0">
                    <a:schemeClr val="tx1"/>
                  </a:outerShdw>
                </a:effectLst>
              </a:rPr>
              <a:t>proclaim</a:t>
            </a:r>
            <a:r>
              <a:rPr lang="en-US" sz="4000" b="1" dirty="0">
                <a:ln w="12700">
                  <a:solidFill>
                    <a:schemeClr val="tx1"/>
                  </a:solidFill>
                  <a:prstDash val="solid"/>
                </a:ln>
                <a:solidFill>
                  <a:schemeClr val="bg1"/>
                </a:solidFill>
                <a:effectLst>
                  <a:outerShdw blurRad="12700" dist="50800" dir="2700000" algn="tl" rotWithShape="0">
                    <a:schemeClr val="tx1"/>
                  </a:outerShdw>
                </a:effectLst>
              </a:rPr>
              <a:t> the acceptable year of the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Lord,” </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4661863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096393"/>
            <a:ext cx="8839200" cy="5632311"/>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Spirit of the Lord God is upon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Me, because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the Lord has anointed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Me to </a:t>
            </a:r>
            <a:r>
              <a:rPr lang="en-US" sz="4000" b="1" dirty="0">
                <a:ln w="12700">
                  <a:solidFill>
                    <a:schemeClr val="tx1"/>
                  </a:solidFill>
                  <a:prstDash val="solid"/>
                </a:ln>
                <a:solidFill>
                  <a:schemeClr val="bg1"/>
                </a:solidFill>
                <a:effectLst>
                  <a:outerShdw blurRad="12700" dist="50800" dir="2700000" algn="tl" rotWithShape="0">
                    <a:schemeClr val="tx1"/>
                  </a:outerShdw>
                </a:effectLst>
              </a:rPr>
              <a:t>preach good tidings to the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poor; He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has sent Me to heal the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brokenhearted, to </a:t>
            </a:r>
            <a:r>
              <a:rPr lang="en-US" sz="4000" b="1" dirty="0">
                <a:ln w="12700">
                  <a:solidFill>
                    <a:schemeClr val="tx1"/>
                  </a:solidFill>
                  <a:prstDash val="solid"/>
                </a:ln>
                <a:solidFill>
                  <a:schemeClr val="bg1"/>
                </a:solidFill>
                <a:effectLst>
                  <a:outerShdw blurRad="12700" dist="50800" dir="2700000" algn="tl" rotWithShape="0">
                    <a:schemeClr val="tx1"/>
                  </a:outerShdw>
                </a:effectLst>
              </a:rPr>
              <a:t>proclaim liberty to the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captives, and </a:t>
            </a:r>
            <a:r>
              <a:rPr lang="en-US" sz="4000" b="1" dirty="0">
                <a:ln w="12700">
                  <a:solidFill>
                    <a:schemeClr val="tx1"/>
                  </a:solidFill>
                  <a:prstDash val="solid"/>
                </a:ln>
                <a:solidFill>
                  <a:schemeClr val="bg1"/>
                </a:solidFill>
                <a:effectLst>
                  <a:outerShdw blurRad="12700" dist="50800" dir="2700000" algn="tl" rotWithShape="0">
                    <a:schemeClr val="tx1"/>
                  </a:outerShdw>
                </a:effectLst>
              </a:rPr>
              <a:t>the opening of the prison to those who are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bound; To </a:t>
            </a:r>
            <a:r>
              <a:rPr lang="en-US" sz="4000" b="1" dirty="0">
                <a:ln w="12700">
                  <a:solidFill>
                    <a:schemeClr val="tx1"/>
                  </a:solidFill>
                  <a:prstDash val="solid"/>
                </a:ln>
                <a:solidFill>
                  <a:schemeClr val="bg1"/>
                </a:solidFill>
                <a:effectLst>
                  <a:outerShdw blurRad="12700" dist="50800" dir="2700000" algn="tl" rotWithShape="0">
                    <a:schemeClr val="tx1"/>
                  </a:outerShdw>
                </a:effectLst>
              </a:rPr>
              <a:t>proclaim the acceptable year of the </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Lord,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and </a:t>
            </a:r>
            <a:r>
              <a:rPr lang="en-US" sz="4000" b="1" dirty="0">
                <a:ln w="12700">
                  <a:solidFill>
                    <a:schemeClr val="tx1"/>
                  </a:solidFill>
                  <a:prstDash val="solid"/>
                </a:ln>
                <a:solidFill>
                  <a:srgbClr val="FFC000"/>
                </a:solidFill>
                <a:effectLst>
                  <a:outerShdw blurRad="12700" dist="50800" dir="2700000" algn="tl" rotWithShape="0">
                    <a:schemeClr val="tx1"/>
                  </a:outerShdw>
                </a:effectLst>
              </a:rPr>
              <a:t>the day of vengeance of our God</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(Isaiah 61:1-2a)</a:t>
            </a:r>
            <a:endParaRPr lang="en-US" sz="4000" b="1" dirty="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0508351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086581"/>
            <a:ext cx="8839200" cy="193899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book of the genealogy of Jesus Christ, the Son of David, the Son of Abraham</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(1:1</a:t>
            </a:r>
            <a:r>
              <a:rPr lang="en-US" sz="4000" b="1" dirty="0">
                <a:ln w="19050">
                  <a:solidFill>
                    <a:schemeClr val="tx1"/>
                  </a:solidFill>
                  <a:prstDash val="solid"/>
                </a:ln>
                <a:solidFill>
                  <a:srgbClr val="FFC000"/>
                </a:solidFill>
                <a:effectLst>
                  <a:outerShdw blurRad="12700" dist="50800" dir="2700000" algn="tl" rotWithShape="0">
                    <a:schemeClr val="tx1"/>
                  </a:outerShdw>
                </a:effectLst>
              </a:rPr>
              <a:t>) </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156413" y="3083771"/>
            <a:ext cx="8839200" cy="3477875"/>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Matthew records his central theme and character, Jesus, the Christ. From the opening verse he connects Him back to the two great covenants in Jewish history…</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98108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086581"/>
            <a:ext cx="8839200" cy="193899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book of the genealogy of Jesus Christ, the Son of David, the Son of Abraham</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(1:1</a:t>
            </a:r>
            <a:r>
              <a:rPr lang="en-US" sz="4000" b="1" dirty="0">
                <a:ln w="19050">
                  <a:solidFill>
                    <a:schemeClr val="tx1"/>
                  </a:solidFill>
                  <a:prstDash val="solid"/>
                </a:ln>
                <a:solidFill>
                  <a:srgbClr val="FFC000"/>
                </a:solidFill>
                <a:effectLst>
                  <a:outerShdw blurRad="12700" dist="50800" dir="2700000" algn="tl" rotWithShape="0">
                    <a:schemeClr val="tx1"/>
                  </a:outerShdw>
                </a:effectLst>
              </a:rPr>
              <a:t>) </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156413" y="3083771"/>
            <a:ext cx="8839200"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Davidic Covenant</a:t>
            </a:r>
          </a:p>
          <a:p>
            <a:pPr algn="ctr"/>
            <a:r>
              <a:rPr lang="en-US" sz="4800" b="1" dirty="0" smtClean="0">
                <a:ln w="19050">
                  <a:solidFill>
                    <a:schemeClr val="tx1"/>
                  </a:solidFill>
                  <a:prstDash val="solid"/>
                </a:ln>
                <a:solidFill>
                  <a:srgbClr val="FFC000"/>
                </a:solidFill>
                <a:effectLst>
                  <a:outerShdw blurRad="12700" dist="50800" dir="2700000" algn="tl" rotWithShape="0">
                    <a:schemeClr val="tx1"/>
                  </a:outerShdw>
                </a:effectLst>
              </a:rPr>
              <a:t>2 Samuel 7</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147827" y="4818485"/>
            <a:ext cx="8839200"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Abrahamic Covenant</a:t>
            </a:r>
          </a:p>
          <a:p>
            <a:pPr algn="ctr"/>
            <a:r>
              <a:rPr lang="en-US" sz="4800" b="1" dirty="0" smtClean="0">
                <a:ln w="19050">
                  <a:solidFill>
                    <a:schemeClr val="tx1"/>
                  </a:solidFill>
                  <a:prstDash val="solid"/>
                </a:ln>
                <a:solidFill>
                  <a:srgbClr val="FFC000"/>
                </a:solidFill>
                <a:effectLst>
                  <a:outerShdw blurRad="12700" dist="50800" dir="2700000" algn="tl" rotWithShape="0">
                    <a:schemeClr val="tx1"/>
                  </a:outerShdw>
                </a:effectLst>
              </a:rPr>
              <a:t>Genesis 12, 15</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093720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68192"/>
            <a:ext cx="8839200" cy="4401205"/>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“When </a:t>
            </a:r>
            <a:r>
              <a:rPr lang="en-US" sz="4000" b="1" dirty="0">
                <a:ln w="19050">
                  <a:solidFill>
                    <a:schemeClr val="tx1"/>
                  </a:solidFill>
                  <a:prstDash val="solid"/>
                </a:ln>
                <a:solidFill>
                  <a:schemeClr val="bg1"/>
                </a:solidFill>
                <a:effectLst>
                  <a:outerShdw blurRad="12700" dist="50800" dir="2700000" algn="tl" rotWithShape="0">
                    <a:schemeClr val="tx1"/>
                  </a:outerShdw>
                </a:effectLst>
              </a:rPr>
              <a:t>your days are fulfilled and you rest with your fathers, I will set up your seed after you, who will come from your body, and I will establish his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kingdom. He </a:t>
            </a:r>
            <a:r>
              <a:rPr lang="en-US" sz="4000" b="1" dirty="0">
                <a:ln w="19050">
                  <a:solidFill>
                    <a:schemeClr val="tx1"/>
                  </a:solidFill>
                  <a:prstDash val="solid"/>
                </a:ln>
                <a:solidFill>
                  <a:schemeClr val="bg1"/>
                </a:solidFill>
                <a:effectLst>
                  <a:outerShdw blurRad="12700" dist="50800" dir="2700000" algn="tl" rotWithShape="0">
                    <a:schemeClr val="tx1"/>
                  </a:outerShdw>
                </a:effectLst>
              </a:rPr>
              <a:t>shall build a house for My name, and I will establish the throne of his kingdom forever</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(2 Samuel 7:12-13 ) </a:t>
            </a:r>
          </a:p>
        </p:txBody>
      </p:sp>
      <p:sp>
        <p:nvSpPr>
          <p:cNvPr id="8" name="Rectangle 7"/>
          <p:cNvSpPr/>
          <p:nvPr/>
        </p:nvSpPr>
        <p:spPr>
          <a:xfrm>
            <a:off x="304800" y="5780436"/>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Davidic Covenant</a:t>
            </a:r>
          </a:p>
        </p:txBody>
      </p:sp>
    </p:spTree>
    <p:extLst>
      <p:ext uri="{BB962C8B-B14F-4D97-AF65-F5344CB8AC3E}">
        <p14:creationId xmlns:p14="http://schemas.microsoft.com/office/powerpoint/2010/main" val="138201551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68192"/>
            <a:ext cx="8839200" cy="4401205"/>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“I will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be his Father, and he shall be My son. If he commits iniquity, I will chasten him with the rod of men and with the blows of the sons of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men. But </a:t>
            </a:r>
            <a:r>
              <a:rPr lang="en-US" sz="4000" b="1" dirty="0">
                <a:ln w="19050">
                  <a:solidFill>
                    <a:schemeClr val="tx1"/>
                  </a:solidFill>
                  <a:prstDash val="solid"/>
                </a:ln>
                <a:solidFill>
                  <a:schemeClr val="bg1"/>
                </a:solidFill>
                <a:effectLst>
                  <a:outerShdw blurRad="12700" dist="50800" dir="2700000" algn="tl" rotWithShape="0">
                    <a:schemeClr val="tx1"/>
                  </a:outerShdw>
                </a:effectLst>
              </a:rPr>
              <a:t>My mercy shall not depart from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him, as </a:t>
            </a:r>
            <a:r>
              <a:rPr lang="en-US" sz="4000" b="1" dirty="0">
                <a:ln w="19050">
                  <a:solidFill>
                    <a:schemeClr val="tx1"/>
                  </a:solidFill>
                  <a:prstDash val="solid"/>
                </a:ln>
                <a:solidFill>
                  <a:schemeClr val="bg1"/>
                </a:solidFill>
                <a:effectLst>
                  <a:outerShdw blurRad="12700" dist="50800" dir="2700000" algn="tl" rotWithShape="0">
                    <a:schemeClr val="tx1"/>
                  </a:outerShdw>
                </a:effectLst>
              </a:rPr>
              <a:t>I took it from Saul, whom I removed from before you</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(7:14-15) </a:t>
            </a:r>
          </a:p>
        </p:txBody>
      </p:sp>
      <p:sp>
        <p:nvSpPr>
          <p:cNvPr id="8" name="Rectangle 7"/>
          <p:cNvSpPr/>
          <p:nvPr/>
        </p:nvSpPr>
        <p:spPr>
          <a:xfrm>
            <a:off x="304800" y="5780436"/>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Davidic Covenant</a:t>
            </a:r>
          </a:p>
        </p:txBody>
      </p:sp>
    </p:spTree>
    <p:extLst>
      <p:ext uri="{BB962C8B-B14F-4D97-AF65-F5344CB8AC3E}">
        <p14:creationId xmlns:p14="http://schemas.microsoft.com/office/powerpoint/2010/main" val="142814648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68192"/>
            <a:ext cx="8839200" cy="2800767"/>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“And </a:t>
            </a:r>
            <a:r>
              <a:rPr lang="en-US" sz="4400" b="1" dirty="0">
                <a:ln w="19050">
                  <a:solidFill>
                    <a:schemeClr val="tx1"/>
                  </a:solidFill>
                  <a:prstDash val="solid"/>
                </a:ln>
                <a:solidFill>
                  <a:schemeClr val="bg1"/>
                </a:solidFill>
                <a:effectLst>
                  <a:outerShdw blurRad="12700" dist="50800" dir="2700000" algn="tl" rotWithShape="0">
                    <a:schemeClr val="tx1"/>
                  </a:outerShdw>
                </a:effectLst>
              </a:rPr>
              <a:t>your </a:t>
            </a:r>
            <a:r>
              <a:rPr lang="en-US" sz="4400" b="1" dirty="0">
                <a:ln w="19050">
                  <a:solidFill>
                    <a:schemeClr val="tx1"/>
                  </a:solidFill>
                  <a:prstDash val="solid"/>
                </a:ln>
                <a:solidFill>
                  <a:srgbClr val="FFC000"/>
                </a:solidFill>
                <a:effectLst>
                  <a:outerShdw blurRad="12700" dist="50800" dir="2700000" algn="tl" rotWithShape="0">
                    <a:schemeClr val="tx1"/>
                  </a:outerShdw>
                </a:effectLst>
              </a:rPr>
              <a:t>house</a:t>
            </a:r>
            <a:r>
              <a:rPr lang="en-US" sz="4400" b="1" dirty="0">
                <a:ln w="19050">
                  <a:solidFill>
                    <a:schemeClr val="tx1"/>
                  </a:solidFill>
                  <a:prstDash val="solid"/>
                </a:ln>
                <a:solidFill>
                  <a:schemeClr val="bg1"/>
                </a:solidFill>
                <a:effectLst>
                  <a:outerShdw blurRad="12700" dist="50800" dir="2700000" algn="tl" rotWithShape="0">
                    <a:schemeClr val="tx1"/>
                  </a:outerShdw>
                </a:effectLst>
              </a:rPr>
              <a:t> and your </a:t>
            </a:r>
            <a:r>
              <a:rPr lang="en-US" sz="4400" b="1" dirty="0">
                <a:ln w="19050">
                  <a:solidFill>
                    <a:schemeClr val="tx1"/>
                  </a:solidFill>
                  <a:prstDash val="solid"/>
                </a:ln>
                <a:solidFill>
                  <a:srgbClr val="FFC000"/>
                </a:solidFill>
                <a:effectLst>
                  <a:outerShdw blurRad="12700" dist="50800" dir="2700000" algn="tl" rotWithShape="0">
                    <a:schemeClr val="tx1"/>
                  </a:outerShdw>
                </a:effectLst>
              </a:rPr>
              <a:t>kingdom</a:t>
            </a:r>
            <a:r>
              <a:rPr lang="en-US" sz="4400" b="1" dirty="0">
                <a:ln w="19050">
                  <a:solidFill>
                    <a:schemeClr val="tx1"/>
                  </a:solidFill>
                  <a:prstDash val="solid"/>
                </a:ln>
                <a:solidFill>
                  <a:schemeClr val="bg1"/>
                </a:solidFill>
                <a:effectLst>
                  <a:outerShdw blurRad="12700" dist="50800" dir="2700000" algn="tl" rotWithShape="0">
                    <a:schemeClr val="tx1"/>
                  </a:outerShdw>
                </a:effectLst>
              </a:rPr>
              <a:t> shall be established </a:t>
            </a:r>
            <a:r>
              <a:rPr lang="en-US" sz="4400" b="1" u="sng" dirty="0" smtClean="0">
                <a:ln w="19050">
                  <a:solidFill>
                    <a:schemeClr val="tx1"/>
                  </a:solidFill>
                  <a:prstDash val="solid"/>
                </a:ln>
                <a:solidFill>
                  <a:schemeClr val="bg1"/>
                </a:solidFill>
                <a:effectLst>
                  <a:outerShdw blurRad="12700" dist="50800" dir="2700000" algn="tl" rotWithShape="0">
                    <a:schemeClr val="tx1"/>
                  </a:outerShdw>
                </a:effectLst>
              </a:rPr>
              <a:t>forever</a:t>
            </a: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 before </a:t>
            </a:r>
            <a:r>
              <a:rPr lang="en-US" sz="4400" b="1" dirty="0">
                <a:ln w="19050">
                  <a:solidFill>
                    <a:schemeClr val="tx1"/>
                  </a:solidFill>
                  <a:prstDash val="solid"/>
                </a:ln>
                <a:solidFill>
                  <a:schemeClr val="bg1"/>
                </a:solidFill>
                <a:effectLst>
                  <a:outerShdw blurRad="12700" dist="50800" dir="2700000" algn="tl" rotWithShape="0">
                    <a:schemeClr val="tx1"/>
                  </a:outerShdw>
                </a:effectLst>
              </a:rPr>
              <a:t>you. Your </a:t>
            </a:r>
            <a:r>
              <a:rPr lang="en-US" sz="4400" b="1" dirty="0">
                <a:ln w="19050">
                  <a:solidFill>
                    <a:schemeClr val="tx1"/>
                  </a:solidFill>
                  <a:prstDash val="solid"/>
                </a:ln>
                <a:solidFill>
                  <a:srgbClr val="FFC000"/>
                </a:solidFill>
                <a:effectLst>
                  <a:outerShdw blurRad="12700" dist="50800" dir="2700000" algn="tl" rotWithShape="0">
                    <a:schemeClr val="tx1"/>
                  </a:outerShdw>
                </a:effectLst>
              </a:rPr>
              <a:t>throne</a:t>
            </a:r>
            <a:r>
              <a:rPr lang="en-US" sz="4400" b="1" dirty="0">
                <a:ln w="19050">
                  <a:solidFill>
                    <a:schemeClr val="tx1"/>
                  </a:solidFill>
                  <a:prstDash val="solid"/>
                </a:ln>
                <a:solidFill>
                  <a:schemeClr val="bg1"/>
                </a:solidFill>
                <a:effectLst>
                  <a:outerShdw blurRad="12700" dist="50800" dir="2700000" algn="tl" rotWithShape="0">
                    <a:schemeClr val="tx1"/>
                  </a:outerShdw>
                </a:effectLst>
              </a:rPr>
              <a:t> shall </a:t>
            </a: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be </a:t>
            </a:r>
            <a:r>
              <a:rPr lang="en-US" sz="4400" b="1" dirty="0">
                <a:ln w="19050">
                  <a:solidFill>
                    <a:schemeClr val="tx1"/>
                  </a:solidFill>
                  <a:prstDash val="solid"/>
                </a:ln>
                <a:solidFill>
                  <a:schemeClr val="bg1"/>
                </a:solidFill>
                <a:effectLst>
                  <a:outerShdw blurRad="12700" dist="50800" dir="2700000" algn="tl" rotWithShape="0">
                    <a:schemeClr val="tx1"/>
                  </a:outerShdw>
                </a:effectLst>
              </a:rPr>
              <a:t>established </a:t>
            </a:r>
            <a:r>
              <a:rPr lang="en-US" sz="4400" b="1" u="sng" dirty="0">
                <a:ln w="19050">
                  <a:solidFill>
                    <a:schemeClr val="tx1"/>
                  </a:solidFill>
                  <a:prstDash val="solid"/>
                </a:ln>
                <a:solidFill>
                  <a:schemeClr val="bg1"/>
                </a:solidFill>
                <a:effectLst>
                  <a:outerShdw blurRad="12700" dist="50800" dir="2700000" algn="tl" rotWithShape="0">
                    <a:schemeClr val="tx1"/>
                  </a:outerShdw>
                </a:effectLst>
              </a:rPr>
              <a:t>forever</a:t>
            </a: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(7:16) </a:t>
            </a:r>
          </a:p>
        </p:txBody>
      </p:sp>
      <p:sp>
        <p:nvSpPr>
          <p:cNvPr id="8" name="Rectangle 7"/>
          <p:cNvSpPr/>
          <p:nvPr/>
        </p:nvSpPr>
        <p:spPr>
          <a:xfrm>
            <a:off x="304800" y="5780436"/>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Davidic Covenant</a:t>
            </a:r>
          </a:p>
        </p:txBody>
      </p:sp>
    </p:spTree>
    <p:extLst>
      <p:ext uri="{BB962C8B-B14F-4D97-AF65-F5344CB8AC3E}">
        <p14:creationId xmlns:p14="http://schemas.microsoft.com/office/powerpoint/2010/main" val="181730428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68192"/>
            <a:ext cx="8839200" cy="4401205"/>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“Also </a:t>
            </a:r>
            <a:r>
              <a:rPr lang="en-US" sz="4000" b="1" dirty="0">
                <a:ln w="19050">
                  <a:solidFill>
                    <a:schemeClr val="tx1"/>
                  </a:solidFill>
                  <a:prstDash val="solid"/>
                </a:ln>
                <a:solidFill>
                  <a:schemeClr val="bg1"/>
                </a:solidFill>
                <a:effectLst>
                  <a:outerShdw blurRad="12700" dist="50800" dir="2700000" algn="tl" rotWithShape="0">
                    <a:schemeClr val="tx1"/>
                  </a:outerShdw>
                </a:effectLst>
              </a:rPr>
              <a:t>I will make him My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firstborn, the </a:t>
            </a:r>
            <a:r>
              <a:rPr lang="en-US" sz="4000" b="1" dirty="0">
                <a:ln w="19050">
                  <a:solidFill>
                    <a:schemeClr val="tx1"/>
                  </a:solidFill>
                  <a:prstDash val="solid"/>
                </a:ln>
                <a:solidFill>
                  <a:schemeClr val="bg1"/>
                </a:solidFill>
                <a:effectLst>
                  <a:outerShdw blurRad="12700" dist="50800" dir="2700000" algn="tl" rotWithShape="0">
                    <a:schemeClr val="tx1"/>
                  </a:outerShdw>
                </a:effectLst>
              </a:rPr>
              <a:t>highest of the kings of the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earth. My </a:t>
            </a:r>
            <a:r>
              <a:rPr lang="en-US" sz="4000" b="1" dirty="0">
                <a:ln w="19050">
                  <a:solidFill>
                    <a:schemeClr val="tx1"/>
                  </a:solidFill>
                  <a:prstDash val="solid"/>
                </a:ln>
                <a:solidFill>
                  <a:schemeClr val="bg1"/>
                </a:solidFill>
                <a:effectLst>
                  <a:outerShdw blurRad="12700" dist="50800" dir="2700000" algn="tl" rotWithShape="0">
                    <a:schemeClr val="tx1"/>
                  </a:outerShdw>
                </a:effectLst>
              </a:rPr>
              <a:t>mercy I will keep for him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forever, and </a:t>
            </a:r>
            <a:r>
              <a:rPr lang="en-US" sz="4000" b="1" dirty="0">
                <a:ln w="19050">
                  <a:solidFill>
                    <a:schemeClr val="tx1"/>
                  </a:solidFill>
                  <a:prstDash val="solid"/>
                </a:ln>
                <a:solidFill>
                  <a:schemeClr val="bg1"/>
                </a:solidFill>
                <a:effectLst>
                  <a:outerShdw blurRad="12700" dist="50800" dir="2700000" algn="tl" rotWithShape="0">
                    <a:schemeClr val="tx1"/>
                  </a:outerShdw>
                </a:effectLst>
              </a:rPr>
              <a:t>My covenant shall stand firm with him.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His </a:t>
            </a:r>
            <a:r>
              <a:rPr lang="en-US" sz="4000" b="1" dirty="0">
                <a:ln w="19050">
                  <a:solidFill>
                    <a:schemeClr val="tx1"/>
                  </a:solidFill>
                  <a:prstDash val="solid"/>
                </a:ln>
                <a:solidFill>
                  <a:schemeClr val="bg1"/>
                </a:solidFill>
                <a:effectLst>
                  <a:outerShdw blurRad="12700" dist="50800" dir="2700000" algn="tl" rotWithShape="0">
                    <a:schemeClr val="tx1"/>
                  </a:outerShdw>
                </a:effectLst>
              </a:rPr>
              <a:t>seed also I will make to endure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forever, and </a:t>
            </a:r>
            <a:r>
              <a:rPr lang="en-US" sz="4000" b="1" dirty="0">
                <a:ln w="19050">
                  <a:solidFill>
                    <a:schemeClr val="tx1"/>
                  </a:solidFill>
                  <a:prstDash val="solid"/>
                </a:ln>
                <a:solidFill>
                  <a:schemeClr val="bg1"/>
                </a:solidFill>
                <a:effectLst>
                  <a:outerShdw blurRad="12700" dist="50800" dir="2700000" algn="tl" rotWithShape="0">
                    <a:schemeClr val="tx1"/>
                  </a:outerShdw>
                </a:effectLst>
              </a:rPr>
              <a:t>his throne as the days of heaven</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(Psalm </a:t>
            </a:r>
            <a:r>
              <a:rPr lang="en-US" sz="4000" b="1" dirty="0">
                <a:ln w="19050">
                  <a:solidFill>
                    <a:schemeClr val="tx1"/>
                  </a:solidFill>
                  <a:prstDash val="solid"/>
                </a:ln>
                <a:solidFill>
                  <a:srgbClr val="FFC000"/>
                </a:solidFill>
                <a:effectLst>
                  <a:outerShdw blurRad="12700" dist="50800" dir="2700000" algn="tl" rotWithShape="0">
                    <a:schemeClr val="tx1"/>
                  </a:outerShdw>
                </a:effectLst>
              </a:rPr>
              <a:t>89:27-29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p>
        </p:txBody>
      </p:sp>
      <p:sp>
        <p:nvSpPr>
          <p:cNvPr id="8" name="Rectangle 7"/>
          <p:cNvSpPr/>
          <p:nvPr/>
        </p:nvSpPr>
        <p:spPr>
          <a:xfrm>
            <a:off x="304800" y="5780436"/>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Davidic Covenant</a:t>
            </a:r>
          </a:p>
        </p:txBody>
      </p:sp>
    </p:spTree>
    <p:extLst>
      <p:ext uri="{BB962C8B-B14F-4D97-AF65-F5344CB8AC3E}">
        <p14:creationId xmlns:p14="http://schemas.microsoft.com/office/powerpoint/2010/main" val="269078144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094715"/>
            <a:ext cx="8839200" cy="4893647"/>
          </a:xfrm>
          <a:prstGeom prst="rect">
            <a:avLst/>
          </a:prstGeom>
          <a:noFill/>
          <a:effectLst>
            <a:softEdge rad="127000"/>
          </a:effectLst>
        </p:spPr>
        <p:txBody>
          <a:bodyPr wrap="square" lIns="91440" tIns="45720" rIns="91440" bIns="45720">
            <a:spAutoFit/>
          </a:bodyPr>
          <a:lstStyle/>
          <a:p>
            <a:pPr algn="just"/>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“If </a:t>
            </a:r>
            <a:r>
              <a:rPr lang="en-US" sz="3900" b="1" dirty="0">
                <a:ln w="19050">
                  <a:solidFill>
                    <a:schemeClr val="tx1"/>
                  </a:solidFill>
                  <a:prstDash val="solid"/>
                </a:ln>
                <a:solidFill>
                  <a:schemeClr val="bg1"/>
                </a:solidFill>
                <a:effectLst>
                  <a:outerShdw blurRad="12700" dist="50800" dir="2700000" algn="tl" rotWithShape="0">
                    <a:schemeClr val="tx1"/>
                  </a:outerShdw>
                </a:effectLst>
              </a:rPr>
              <a:t>his sons forsake My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law and </a:t>
            </a:r>
            <a:r>
              <a:rPr lang="en-US" sz="3900" b="1" dirty="0">
                <a:ln w="19050">
                  <a:solidFill>
                    <a:schemeClr val="tx1"/>
                  </a:solidFill>
                  <a:prstDash val="solid"/>
                </a:ln>
                <a:solidFill>
                  <a:schemeClr val="bg1"/>
                </a:solidFill>
                <a:effectLst>
                  <a:outerShdw blurRad="12700" dist="50800" dir="2700000" algn="tl" rotWithShape="0">
                    <a:schemeClr val="tx1"/>
                  </a:outerShdw>
                </a:effectLst>
              </a:rPr>
              <a:t>do not walk in My judgments, i</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f </a:t>
            </a:r>
            <a:r>
              <a:rPr lang="en-US" sz="3900" b="1" dirty="0">
                <a:ln w="19050">
                  <a:solidFill>
                    <a:schemeClr val="tx1"/>
                  </a:solidFill>
                  <a:prstDash val="solid"/>
                </a:ln>
                <a:solidFill>
                  <a:schemeClr val="bg1"/>
                </a:solidFill>
                <a:effectLst>
                  <a:outerShdw blurRad="12700" dist="50800" dir="2700000" algn="tl" rotWithShape="0">
                    <a:schemeClr val="tx1"/>
                  </a:outerShdw>
                </a:effectLst>
              </a:rPr>
              <a:t>they break My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statute and </a:t>
            </a:r>
            <a:r>
              <a:rPr lang="en-US" sz="3900" b="1" dirty="0">
                <a:ln w="19050">
                  <a:solidFill>
                    <a:schemeClr val="tx1"/>
                  </a:solidFill>
                  <a:prstDash val="solid"/>
                </a:ln>
                <a:solidFill>
                  <a:schemeClr val="bg1"/>
                </a:solidFill>
                <a:effectLst>
                  <a:outerShdw blurRad="12700" dist="50800" dir="2700000" algn="tl" rotWithShape="0">
                    <a:schemeClr val="tx1"/>
                  </a:outerShdw>
                </a:effectLst>
              </a:rPr>
              <a:t>do not keep My commandments, t</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hen </a:t>
            </a:r>
            <a:r>
              <a:rPr lang="en-US" sz="3900" b="1" dirty="0">
                <a:ln w="19050">
                  <a:solidFill>
                    <a:schemeClr val="tx1"/>
                  </a:solidFill>
                  <a:prstDash val="solid"/>
                </a:ln>
                <a:solidFill>
                  <a:schemeClr val="bg1"/>
                </a:solidFill>
                <a:effectLst>
                  <a:outerShdw blurRad="12700" dist="50800" dir="2700000" algn="tl" rotWithShape="0">
                    <a:schemeClr val="tx1"/>
                  </a:outerShdw>
                </a:effectLst>
              </a:rPr>
              <a:t>I will punish their transgression with the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rod, and </a:t>
            </a:r>
            <a:r>
              <a:rPr lang="en-US" sz="3900" b="1" dirty="0">
                <a:ln w="19050">
                  <a:solidFill>
                    <a:schemeClr val="tx1"/>
                  </a:solidFill>
                  <a:prstDash val="solid"/>
                </a:ln>
                <a:solidFill>
                  <a:schemeClr val="bg1"/>
                </a:solidFill>
                <a:effectLst>
                  <a:outerShdw blurRad="12700" dist="50800" dir="2700000" algn="tl" rotWithShape="0">
                    <a:schemeClr val="tx1"/>
                  </a:outerShdw>
                </a:effectLst>
              </a:rPr>
              <a:t>their iniquity with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stripes. Nevertheless </a:t>
            </a:r>
            <a:r>
              <a:rPr lang="en-US" sz="3900" b="1" dirty="0">
                <a:ln w="19050">
                  <a:solidFill>
                    <a:schemeClr val="tx1"/>
                  </a:solidFill>
                  <a:prstDash val="solid"/>
                </a:ln>
                <a:solidFill>
                  <a:schemeClr val="bg1"/>
                </a:solidFill>
                <a:effectLst>
                  <a:outerShdw blurRad="12700" dist="50800" dir="2700000" algn="tl" rotWithShape="0">
                    <a:schemeClr val="tx1"/>
                  </a:outerShdw>
                </a:effectLst>
              </a:rPr>
              <a:t>My lovingkindness I will not utterly take from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him…” </a:t>
            </a:r>
            <a:r>
              <a:rPr lang="en-US" sz="3900" b="1" dirty="0" smtClean="0">
                <a:ln w="19050">
                  <a:solidFill>
                    <a:schemeClr val="tx1"/>
                  </a:solidFill>
                  <a:prstDash val="solid"/>
                </a:ln>
                <a:solidFill>
                  <a:srgbClr val="FFC000"/>
                </a:solidFill>
                <a:effectLst>
                  <a:outerShdw blurRad="12700" dist="50800" dir="2700000" algn="tl" rotWithShape="0">
                    <a:schemeClr val="tx1"/>
                  </a:outerShdw>
                </a:effectLst>
              </a:rPr>
              <a:t>(89:30-33) </a:t>
            </a:r>
          </a:p>
        </p:txBody>
      </p:sp>
      <p:sp>
        <p:nvSpPr>
          <p:cNvPr id="8" name="Rectangle 7"/>
          <p:cNvSpPr/>
          <p:nvPr/>
        </p:nvSpPr>
        <p:spPr>
          <a:xfrm>
            <a:off x="304800" y="5780436"/>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Davidic Covenant</a:t>
            </a:r>
          </a:p>
        </p:txBody>
      </p:sp>
    </p:spTree>
    <p:extLst>
      <p:ext uri="{BB962C8B-B14F-4D97-AF65-F5344CB8AC3E}">
        <p14:creationId xmlns:p14="http://schemas.microsoft.com/office/powerpoint/2010/main" val="262174470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04570"/>
            <a:ext cx="8839200" cy="4893647"/>
          </a:xfrm>
          <a:prstGeom prst="rect">
            <a:avLst/>
          </a:prstGeom>
          <a:noFill/>
          <a:effectLst>
            <a:softEdge rad="127000"/>
          </a:effectLst>
        </p:spPr>
        <p:txBody>
          <a:bodyPr wrap="square" lIns="91440" tIns="45720" rIns="91440" bIns="45720">
            <a:spAutoFit/>
          </a:bodyPr>
          <a:lstStyle/>
          <a:p>
            <a:pPr algn="just"/>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“My </a:t>
            </a:r>
            <a:r>
              <a:rPr lang="en-US" sz="3900" b="1" dirty="0">
                <a:ln w="19050">
                  <a:solidFill>
                    <a:schemeClr val="tx1"/>
                  </a:solidFill>
                  <a:prstDash val="solid"/>
                </a:ln>
                <a:solidFill>
                  <a:schemeClr val="bg1"/>
                </a:solidFill>
                <a:effectLst>
                  <a:outerShdw blurRad="12700" dist="50800" dir="2700000" algn="tl" rotWithShape="0">
                    <a:schemeClr val="tx1"/>
                  </a:outerShdw>
                </a:effectLst>
              </a:rPr>
              <a:t>covenant I will not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break, nor </a:t>
            </a:r>
            <a:r>
              <a:rPr lang="en-US" sz="3900" b="1" dirty="0">
                <a:ln w="19050">
                  <a:solidFill>
                    <a:schemeClr val="tx1"/>
                  </a:solidFill>
                  <a:prstDash val="solid"/>
                </a:ln>
                <a:solidFill>
                  <a:schemeClr val="bg1"/>
                </a:solidFill>
                <a:effectLst>
                  <a:outerShdw blurRad="12700" dist="50800" dir="2700000" algn="tl" rotWithShape="0">
                    <a:schemeClr val="tx1"/>
                  </a:outerShdw>
                </a:effectLst>
              </a:rPr>
              <a:t>alter the word that has gone out of My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lips. Once </a:t>
            </a:r>
            <a:r>
              <a:rPr lang="en-US" sz="3900" b="1" dirty="0">
                <a:ln w="19050">
                  <a:solidFill>
                    <a:schemeClr val="tx1"/>
                  </a:solidFill>
                  <a:prstDash val="solid"/>
                </a:ln>
                <a:solidFill>
                  <a:schemeClr val="bg1"/>
                </a:solidFill>
                <a:effectLst>
                  <a:outerShdw blurRad="12700" dist="50800" dir="2700000" algn="tl" rotWithShape="0">
                    <a:schemeClr val="tx1"/>
                  </a:outerShdw>
                </a:effectLst>
              </a:rPr>
              <a:t>I have sworn by My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holiness; I </a:t>
            </a:r>
            <a:r>
              <a:rPr lang="en-US" sz="3900" b="1" dirty="0">
                <a:ln w="19050">
                  <a:solidFill>
                    <a:schemeClr val="tx1"/>
                  </a:solidFill>
                  <a:prstDash val="solid"/>
                </a:ln>
                <a:solidFill>
                  <a:schemeClr val="bg1"/>
                </a:solidFill>
                <a:effectLst>
                  <a:outerShdw blurRad="12700" dist="50800" dir="2700000" algn="tl" rotWithShape="0">
                    <a:schemeClr val="tx1"/>
                  </a:outerShdw>
                </a:effectLst>
              </a:rPr>
              <a:t>will not lie to David: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His </a:t>
            </a:r>
            <a:r>
              <a:rPr lang="en-US" sz="3900" b="1" dirty="0">
                <a:ln w="19050">
                  <a:solidFill>
                    <a:schemeClr val="tx1"/>
                  </a:solidFill>
                  <a:prstDash val="solid"/>
                </a:ln>
                <a:solidFill>
                  <a:schemeClr val="bg1"/>
                </a:solidFill>
                <a:effectLst>
                  <a:outerShdw blurRad="12700" dist="50800" dir="2700000" algn="tl" rotWithShape="0">
                    <a:schemeClr val="tx1"/>
                  </a:outerShdw>
                </a:effectLst>
              </a:rPr>
              <a:t>seed shall endure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forever, and </a:t>
            </a:r>
            <a:r>
              <a:rPr lang="en-US" sz="3900" b="1" dirty="0">
                <a:ln w="19050">
                  <a:solidFill>
                    <a:schemeClr val="tx1"/>
                  </a:solidFill>
                  <a:prstDash val="solid"/>
                </a:ln>
                <a:solidFill>
                  <a:srgbClr val="FFC000"/>
                </a:solidFill>
                <a:effectLst>
                  <a:outerShdw blurRad="12700" dist="50800" dir="2700000" algn="tl" rotWithShape="0">
                    <a:schemeClr val="tx1"/>
                  </a:outerShdw>
                </a:effectLst>
              </a:rPr>
              <a:t>his throne </a:t>
            </a:r>
            <a:r>
              <a:rPr lang="en-US" sz="3900" b="1" dirty="0">
                <a:ln w="19050">
                  <a:solidFill>
                    <a:schemeClr val="tx1"/>
                  </a:solidFill>
                  <a:prstDash val="solid"/>
                </a:ln>
                <a:solidFill>
                  <a:schemeClr val="bg1"/>
                </a:solidFill>
                <a:effectLst>
                  <a:outerShdw blurRad="12700" dist="50800" dir="2700000" algn="tl" rotWithShape="0">
                    <a:schemeClr val="tx1"/>
                  </a:outerShdw>
                </a:effectLst>
              </a:rPr>
              <a:t>as the sun before Me;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It </a:t>
            </a:r>
            <a:r>
              <a:rPr lang="en-US" sz="3900" b="1" dirty="0">
                <a:ln w="19050">
                  <a:solidFill>
                    <a:schemeClr val="tx1"/>
                  </a:solidFill>
                  <a:prstDash val="solid"/>
                </a:ln>
                <a:solidFill>
                  <a:schemeClr val="bg1"/>
                </a:solidFill>
                <a:effectLst>
                  <a:outerShdw blurRad="12700" dist="50800" dir="2700000" algn="tl" rotWithShape="0">
                    <a:schemeClr val="tx1"/>
                  </a:outerShdw>
                </a:effectLst>
              </a:rPr>
              <a:t>shall be established </a:t>
            </a:r>
            <a:r>
              <a:rPr lang="en-US" sz="3900" b="1" dirty="0">
                <a:ln w="19050">
                  <a:solidFill>
                    <a:schemeClr val="tx1"/>
                  </a:solidFill>
                  <a:prstDash val="solid"/>
                </a:ln>
                <a:solidFill>
                  <a:srgbClr val="FFC000"/>
                </a:solidFill>
                <a:effectLst>
                  <a:outerShdw blurRad="12700" dist="50800" dir="2700000" algn="tl" rotWithShape="0">
                    <a:schemeClr val="tx1"/>
                  </a:outerShdw>
                </a:effectLst>
              </a:rPr>
              <a:t>forever</a:t>
            </a:r>
            <a:r>
              <a:rPr lang="en-US" sz="3900" b="1" dirty="0">
                <a:ln w="19050">
                  <a:solidFill>
                    <a:schemeClr val="tx1"/>
                  </a:solidFill>
                  <a:prstDash val="solid"/>
                </a:ln>
                <a:solidFill>
                  <a:schemeClr val="bg1"/>
                </a:solidFill>
                <a:effectLst>
                  <a:outerShdw blurRad="12700" dist="50800" dir="2700000" algn="tl" rotWithShape="0">
                    <a:schemeClr val="tx1"/>
                  </a:outerShdw>
                </a:effectLst>
              </a:rPr>
              <a:t> like the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moon, even </a:t>
            </a:r>
            <a:r>
              <a:rPr lang="en-US" sz="3900" b="1" dirty="0">
                <a:ln w="19050">
                  <a:solidFill>
                    <a:schemeClr val="tx1"/>
                  </a:solidFill>
                  <a:prstDash val="solid"/>
                </a:ln>
                <a:solidFill>
                  <a:schemeClr val="bg1"/>
                </a:solidFill>
                <a:effectLst>
                  <a:outerShdw blurRad="12700" dist="50800" dir="2700000" algn="tl" rotWithShape="0">
                    <a:schemeClr val="tx1"/>
                  </a:outerShdw>
                </a:effectLst>
              </a:rPr>
              <a:t>like the faithful witness in the sky</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3900" b="1" dirty="0" smtClean="0">
                <a:ln w="19050">
                  <a:solidFill>
                    <a:schemeClr val="tx1"/>
                  </a:solidFill>
                  <a:prstDash val="solid"/>
                </a:ln>
                <a:solidFill>
                  <a:srgbClr val="FFC000"/>
                </a:solidFill>
                <a:effectLst>
                  <a:outerShdw blurRad="12700" dist="50800" dir="2700000" algn="tl" rotWithShape="0">
                    <a:schemeClr val="tx1"/>
                  </a:outerShdw>
                </a:effectLst>
              </a:rPr>
              <a:t>(89:34-37) </a:t>
            </a:r>
          </a:p>
        </p:txBody>
      </p:sp>
      <p:sp>
        <p:nvSpPr>
          <p:cNvPr id="8" name="Rectangle 7"/>
          <p:cNvSpPr/>
          <p:nvPr/>
        </p:nvSpPr>
        <p:spPr>
          <a:xfrm>
            <a:off x="304800" y="5780436"/>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Davidic Covenant</a:t>
            </a:r>
          </a:p>
        </p:txBody>
      </p:sp>
    </p:spTree>
    <p:extLst>
      <p:ext uri="{BB962C8B-B14F-4D97-AF65-F5344CB8AC3E}">
        <p14:creationId xmlns:p14="http://schemas.microsoft.com/office/powerpoint/2010/main" val="38864288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268591"/>
            <a:ext cx="8839200" cy="550920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“Of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 increase of His government and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peace there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will be no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end, </a:t>
            </a:r>
            <a:r>
              <a:rPr lang="en-US" sz="4400" b="1" dirty="0">
                <a:ln w="12700">
                  <a:solidFill>
                    <a:schemeClr val="tx1"/>
                  </a:solidFill>
                  <a:prstDash val="solid"/>
                </a:ln>
                <a:solidFill>
                  <a:schemeClr val="bg1"/>
                </a:solidFill>
                <a:effectLst>
                  <a:outerShdw blurRad="12700" dist="50800" dir="2700000" algn="tl" rotWithShape="0">
                    <a:schemeClr val="tx1"/>
                  </a:outerShdw>
                </a:effectLst>
              </a:rPr>
              <a:t>u</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pon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the throne of David and over His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kingdom, to </a:t>
            </a:r>
            <a:r>
              <a:rPr lang="en-US" sz="4400" b="1" dirty="0">
                <a:ln w="12700">
                  <a:solidFill>
                    <a:schemeClr val="tx1"/>
                  </a:solidFill>
                  <a:prstDash val="solid"/>
                </a:ln>
                <a:solidFill>
                  <a:schemeClr val="bg1"/>
                </a:solidFill>
                <a:effectLst>
                  <a:outerShdw blurRad="12700" dist="50800" dir="2700000" algn="tl" rotWithShape="0">
                    <a:schemeClr val="tx1"/>
                  </a:outerShdw>
                </a:effectLst>
              </a:rPr>
              <a:t>order it and establish it with judgment and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justice from </a:t>
            </a:r>
            <a:r>
              <a:rPr lang="en-US" sz="4400" b="1" dirty="0">
                <a:ln w="12700">
                  <a:solidFill>
                    <a:schemeClr val="tx1"/>
                  </a:solidFill>
                  <a:prstDash val="solid"/>
                </a:ln>
                <a:solidFill>
                  <a:schemeClr val="bg1"/>
                </a:solidFill>
                <a:effectLst>
                  <a:outerShdw blurRad="12700" dist="50800" dir="2700000" algn="tl" rotWithShape="0">
                    <a:schemeClr val="tx1"/>
                  </a:outerShdw>
                </a:effectLst>
              </a:rPr>
              <a:t>that time forward, even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forever. The </a:t>
            </a:r>
            <a:r>
              <a:rPr lang="en-US" sz="4400" b="1" dirty="0">
                <a:ln w="12700">
                  <a:solidFill>
                    <a:schemeClr val="tx1"/>
                  </a:solidFill>
                  <a:prstDash val="solid"/>
                </a:ln>
                <a:solidFill>
                  <a:schemeClr val="bg1"/>
                </a:solidFill>
                <a:effectLst>
                  <a:outerShdw blurRad="12700" dist="50800" dir="2700000" algn="tl" rotWithShape="0">
                    <a:schemeClr val="tx1"/>
                  </a:outerShdw>
                </a:effectLst>
              </a:rPr>
              <a:t>zeal of the Lord of hosts will perform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this.” </a:t>
            </a:r>
            <a:r>
              <a:rPr lang="en-US" sz="4400" b="1" dirty="0" smtClean="0">
                <a:ln w="12700">
                  <a:solidFill>
                    <a:schemeClr val="tx1"/>
                  </a:solidFill>
                  <a:prstDash val="solid"/>
                </a:ln>
                <a:solidFill>
                  <a:srgbClr val="FFFF00"/>
                </a:solidFill>
                <a:effectLst>
                  <a:outerShdw blurRad="12700" dist="50800" dir="2700000" algn="tl" rotWithShape="0">
                    <a:schemeClr val="tx1"/>
                  </a:outerShdw>
                </a:effectLst>
              </a:rPr>
              <a:t>(Isaiah 9:6-7)</a:t>
            </a:r>
            <a:endParaRPr lang="en-US" sz="4400" b="1" dirty="0">
              <a:ln w="12700">
                <a:solidFill>
                  <a:schemeClr val="tx1"/>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18424754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48033"/>
            <a:ext cx="8839200" cy="4293483"/>
          </a:xfrm>
          <a:prstGeom prst="rect">
            <a:avLst/>
          </a:prstGeom>
          <a:noFill/>
          <a:effectLst>
            <a:softEdge rad="127000"/>
          </a:effectLst>
        </p:spPr>
        <p:txBody>
          <a:bodyPr wrap="square" lIns="91440" tIns="45720" rIns="91440" bIns="45720">
            <a:spAutoFit/>
          </a:bodyPr>
          <a:lstStyle/>
          <a:p>
            <a:pPr algn="just"/>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“Now </a:t>
            </a:r>
            <a:r>
              <a:rPr lang="en-US" sz="3900" b="1" dirty="0">
                <a:ln w="19050">
                  <a:solidFill>
                    <a:schemeClr val="tx1"/>
                  </a:solidFill>
                  <a:prstDash val="solid"/>
                </a:ln>
                <a:solidFill>
                  <a:schemeClr val="bg1"/>
                </a:solidFill>
                <a:effectLst>
                  <a:outerShdw blurRad="12700" dist="50800" dir="2700000" algn="tl" rotWithShape="0">
                    <a:schemeClr val="tx1"/>
                  </a:outerShdw>
                </a:effectLst>
              </a:rPr>
              <a:t>the Lord had said to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Abram: ‘Get </a:t>
            </a:r>
            <a:r>
              <a:rPr lang="en-US" sz="3900" b="1" dirty="0">
                <a:ln w="19050">
                  <a:solidFill>
                    <a:schemeClr val="tx1"/>
                  </a:solidFill>
                  <a:prstDash val="solid"/>
                </a:ln>
                <a:solidFill>
                  <a:schemeClr val="bg1"/>
                </a:solidFill>
                <a:effectLst>
                  <a:outerShdw blurRad="12700" dist="50800" dir="2700000" algn="tl" rotWithShape="0">
                    <a:schemeClr val="tx1"/>
                  </a:outerShdw>
                </a:effectLst>
              </a:rPr>
              <a:t>out of your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country, from </a:t>
            </a:r>
            <a:r>
              <a:rPr lang="en-US" sz="3900" b="1" dirty="0">
                <a:ln w="19050">
                  <a:solidFill>
                    <a:schemeClr val="tx1"/>
                  </a:solidFill>
                  <a:prstDash val="solid"/>
                </a:ln>
                <a:solidFill>
                  <a:schemeClr val="bg1"/>
                </a:solidFill>
                <a:effectLst>
                  <a:outerShdw blurRad="12700" dist="50800" dir="2700000" algn="tl" rotWithShape="0">
                    <a:schemeClr val="tx1"/>
                  </a:outerShdw>
                </a:effectLst>
              </a:rPr>
              <a:t>your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family and </a:t>
            </a:r>
            <a:r>
              <a:rPr lang="en-US" sz="3900" b="1" dirty="0">
                <a:ln w="19050">
                  <a:solidFill>
                    <a:schemeClr val="tx1"/>
                  </a:solidFill>
                  <a:prstDash val="solid"/>
                </a:ln>
                <a:solidFill>
                  <a:schemeClr val="bg1"/>
                </a:solidFill>
                <a:effectLst>
                  <a:outerShdw blurRad="12700" dist="50800" dir="2700000" algn="tl" rotWithShape="0">
                    <a:schemeClr val="tx1"/>
                  </a:outerShdw>
                </a:effectLst>
              </a:rPr>
              <a:t>from your father's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house, to </a:t>
            </a:r>
            <a:r>
              <a:rPr lang="en-US" sz="3900" b="1" dirty="0">
                <a:ln w="19050">
                  <a:solidFill>
                    <a:schemeClr val="tx1"/>
                  </a:solidFill>
                  <a:prstDash val="solid"/>
                </a:ln>
                <a:solidFill>
                  <a:srgbClr val="FFFF00"/>
                </a:solidFill>
                <a:effectLst>
                  <a:outerShdw blurRad="12700" dist="50800" dir="2700000" algn="tl" rotWithShape="0">
                    <a:schemeClr val="tx1"/>
                  </a:outerShdw>
                </a:effectLst>
              </a:rPr>
              <a:t>a land </a:t>
            </a:r>
            <a:r>
              <a:rPr lang="en-US" sz="3900" b="1" dirty="0">
                <a:ln w="19050">
                  <a:solidFill>
                    <a:schemeClr val="tx1"/>
                  </a:solidFill>
                  <a:prstDash val="solid"/>
                </a:ln>
                <a:solidFill>
                  <a:schemeClr val="bg1"/>
                </a:solidFill>
                <a:effectLst>
                  <a:outerShdw blurRad="12700" dist="50800" dir="2700000" algn="tl" rotWithShape="0">
                    <a:schemeClr val="tx1"/>
                  </a:outerShdw>
                </a:effectLst>
              </a:rPr>
              <a:t>that I will show you.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will </a:t>
            </a:r>
            <a:r>
              <a:rPr lang="en-US" sz="3900" b="1" dirty="0">
                <a:ln w="19050">
                  <a:solidFill>
                    <a:schemeClr val="tx1"/>
                  </a:solidFill>
                  <a:prstDash val="solid"/>
                </a:ln>
                <a:solidFill>
                  <a:schemeClr val="bg1"/>
                </a:solidFill>
                <a:effectLst>
                  <a:outerShdw blurRad="12700" dist="50800" dir="2700000" algn="tl" rotWithShape="0">
                    <a:schemeClr val="tx1"/>
                  </a:outerShdw>
                </a:effectLst>
              </a:rPr>
              <a:t>make you </a:t>
            </a:r>
            <a:r>
              <a:rPr lang="en-US" sz="3900" b="1" dirty="0">
                <a:ln w="19050">
                  <a:solidFill>
                    <a:schemeClr val="tx1"/>
                  </a:solidFill>
                  <a:prstDash val="solid"/>
                </a:ln>
                <a:solidFill>
                  <a:srgbClr val="FFFF00"/>
                </a:solidFill>
                <a:effectLst>
                  <a:outerShdw blurRad="12700" dist="50800" dir="2700000" algn="tl" rotWithShape="0">
                    <a:schemeClr val="tx1"/>
                  </a:outerShdw>
                </a:effectLst>
              </a:rPr>
              <a:t>a great </a:t>
            </a:r>
            <a:r>
              <a:rPr lang="en-US" sz="3900" b="1" dirty="0" smtClean="0">
                <a:ln w="19050">
                  <a:solidFill>
                    <a:schemeClr val="tx1"/>
                  </a:solidFill>
                  <a:prstDash val="solid"/>
                </a:ln>
                <a:solidFill>
                  <a:srgbClr val="FFFF00"/>
                </a:solidFill>
                <a:effectLst>
                  <a:outerShdw blurRad="12700" dist="50800" dir="2700000" algn="tl" rotWithShape="0">
                    <a:schemeClr val="tx1"/>
                  </a:outerShdw>
                </a:effectLst>
              </a:rPr>
              <a:t>nation</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 I </a:t>
            </a:r>
            <a:r>
              <a:rPr lang="en-US" sz="3900" b="1" dirty="0">
                <a:ln w="19050">
                  <a:solidFill>
                    <a:schemeClr val="tx1"/>
                  </a:solidFill>
                  <a:prstDash val="solid"/>
                </a:ln>
                <a:solidFill>
                  <a:schemeClr val="bg1"/>
                </a:solidFill>
                <a:effectLst>
                  <a:outerShdw blurRad="12700" dist="50800" dir="2700000" algn="tl" rotWithShape="0">
                    <a:schemeClr val="tx1"/>
                  </a:outerShdw>
                </a:effectLst>
              </a:rPr>
              <a:t>will bless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you and </a:t>
            </a:r>
            <a:r>
              <a:rPr lang="en-US" sz="3900" b="1" dirty="0">
                <a:ln w="19050">
                  <a:solidFill>
                    <a:schemeClr val="tx1"/>
                  </a:solidFill>
                  <a:prstDash val="solid"/>
                </a:ln>
                <a:solidFill>
                  <a:schemeClr val="bg1"/>
                </a:solidFill>
                <a:effectLst>
                  <a:outerShdw blurRad="12700" dist="50800" dir="2700000" algn="tl" rotWithShape="0">
                    <a:schemeClr val="tx1"/>
                  </a:outerShdw>
                </a:effectLst>
              </a:rPr>
              <a:t>make your name </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great; And </a:t>
            </a:r>
            <a:r>
              <a:rPr lang="en-US" sz="3900" b="1" dirty="0">
                <a:ln w="19050">
                  <a:solidFill>
                    <a:schemeClr val="tx1"/>
                  </a:solidFill>
                  <a:prstDash val="solid"/>
                </a:ln>
                <a:solidFill>
                  <a:schemeClr val="bg1"/>
                </a:solidFill>
                <a:effectLst>
                  <a:outerShdw blurRad="12700" dist="50800" dir="2700000" algn="tl" rotWithShape="0">
                    <a:schemeClr val="tx1"/>
                  </a:outerShdw>
                </a:effectLst>
              </a:rPr>
              <a:t>you shall be </a:t>
            </a:r>
            <a:r>
              <a:rPr lang="en-US" sz="3900" b="1" dirty="0">
                <a:ln w="19050">
                  <a:solidFill>
                    <a:schemeClr val="tx1"/>
                  </a:solidFill>
                  <a:prstDash val="solid"/>
                </a:ln>
                <a:solidFill>
                  <a:srgbClr val="FFFF00"/>
                </a:solidFill>
                <a:effectLst>
                  <a:outerShdw blurRad="12700" dist="50800" dir="2700000" algn="tl" rotWithShape="0">
                    <a:schemeClr val="tx1"/>
                  </a:outerShdw>
                </a:effectLst>
              </a:rPr>
              <a:t>a </a:t>
            </a:r>
            <a:r>
              <a:rPr lang="en-US" sz="3900" b="1" dirty="0" smtClean="0">
                <a:ln w="19050">
                  <a:solidFill>
                    <a:schemeClr val="tx1"/>
                  </a:solidFill>
                  <a:prstDash val="solid"/>
                </a:ln>
                <a:solidFill>
                  <a:srgbClr val="FFFF00"/>
                </a:solidFill>
                <a:effectLst>
                  <a:outerShdw blurRad="12700" dist="50800" dir="2700000" algn="tl" rotWithShape="0">
                    <a:schemeClr val="tx1"/>
                  </a:outerShdw>
                </a:effectLst>
              </a:rPr>
              <a:t>blessing</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3900" b="1" dirty="0" smtClean="0">
                <a:ln w="19050">
                  <a:solidFill>
                    <a:schemeClr val="tx1"/>
                  </a:solidFill>
                  <a:prstDash val="solid"/>
                </a:ln>
                <a:solidFill>
                  <a:srgbClr val="FFC000"/>
                </a:solidFill>
                <a:effectLst>
                  <a:outerShdw blurRad="12700" dist="50800" dir="2700000" algn="tl" rotWithShape="0">
                    <a:schemeClr val="tx1"/>
                  </a:outerShdw>
                </a:effectLst>
              </a:rPr>
              <a:t>(Genesis 12:1-2) </a:t>
            </a:r>
          </a:p>
        </p:txBody>
      </p:sp>
      <p:sp>
        <p:nvSpPr>
          <p:cNvPr id="8" name="Rectangle 7"/>
          <p:cNvSpPr/>
          <p:nvPr/>
        </p:nvSpPr>
        <p:spPr>
          <a:xfrm>
            <a:off x="304800" y="5780436"/>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The Abrahamic Covenant</a:t>
            </a:r>
          </a:p>
        </p:txBody>
      </p:sp>
    </p:spTree>
    <p:extLst>
      <p:ext uri="{BB962C8B-B14F-4D97-AF65-F5344CB8AC3E}">
        <p14:creationId xmlns:p14="http://schemas.microsoft.com/office/powerpoint/2010/main" val="315536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73342" y="2245256"/>
            <a:ext cx="8839200" cy="144655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Matthew gives Jesus lineage through His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legal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father, Joseph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(1:1-17)</a:t>
            </a:r>
          </a:p>
        </p:txBody>
      </p:sp>
      <p:sp>
        <p:nvSpPr>
          <p:cNvPr id="8" name="Rectangle 7"/>
          <p:cNvSpPr/>
          <p:nvPr/>
        </p:nvSpPr>
        <p:spPr>
          <a:xfrm>
            <a:off x="254765" y="1168192"/>
            <a:ext cx="8610600"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The Tale of Two Genealogies</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8" name="Rectangle 17"/>
          <p:cNvSpPr/>
          <p:nvPr/>
        </p:nvSpPr>
        <p:spPr>
          <a:xfrm>
            <a:off x="173342" y="3948675"/>
            <a:ext cx="8839200" cy="1446550"/>
          </a:xfrm>
          <a:prstGeom prst="rect">
            <a:avLst/>
          </a:prstGeom>
          <a:noFill/>
          <a:effectLst>
            <a:softEdge rad="127000"/>
          </a:effectLst>
        </p:spPr>
        <p:txBody>
          <a:bodyPr wrap="square" lIns="91440" tIns="45720" rIns="91440" bIns="45720">
            <a:spAutoFit/>
          </a:bodyPr>
          <a:lstStyle/>
          <a:p>
            <a:pPr algn="just"/>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Luke gives Jesus lineage through His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physical </a:t>
            </a:r>
            <a:r>
              <a:rPr lang="en-US" sz="4400" b="1" dirty="0" smtClean="0">
                <a:ln w="12700">
                  <a:solidFill>
                    <a:schemeClr val="tx1"/>
                  </a:solidFill>
                  <a:prstDash val="solid"/>
                </a:ln>
                <a:solidFill>
                  <a:schemeClr val="bg1"/>
                </a:solidFill>
                <a:effectLst>
                  <a:outerShdw blurRad="12700" dist="50800" dir="2700000" algn="tl" rotWithShape="0">
                    <a:schemeClr val="tx1"/>
                  </a:outerShdw>
                </a:effectLst>
              </a:rPr>
              <a:t>mother, Mary </a:t>
            </a:r>
            <a:r>
              <a:rPr lang="en-US" sz="4400" b="1" dirty="0" smtClean="0">
                <a:ln w="12700">
                  <a:solidFill>
                    <a:schemeClr val="tx1"/>
                  </a:solidFill>
                  <a:prstDash val="solid"/>
                </a:ln>
                <a:solidFill>
                  <a:srgbClr val="FFC000"/>
                </a:solidFill>
                <a:effectLst>
                  <a:outerShdw blurRad="12700" dist="50800" dir="2700000" algn="tl" rotWithShape="0">
                    <a:schemeClr val="tx1"/>
                  </a:outerShdw>
                </a:effectLst>
              </a:rPr>
              <a:t>(3:23-38)</a:t>
            </a:r>
          </a:p>
        </p:txBody>
      </p:sp>
    </p:spTree>
    <p:extLst>
      <p:ext uri="{BB962C8B-B14F-4D97-AF65-F5344CB8AC3E}">
        <p14:creationId xmlns:p14="http://schemas.microsoft.com/office/powerpoint/2010/main" val="2128079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750"/>
                            </p:stCondLst>
                            <p:childTnLst>
                              <p:par>
                                <p:cTn id="9" presetID="22" presetClass="entr" presetSubtype="8"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76562" y="2103917"/>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2700">
                  <a:solidFill>
                    <a:srgbClr val="FF0000"/>
                  </a:solidFill>
                  <a:prstDash val="solid"/>
                </a:ln>
                <a:solidFill>
                  <a:schemeClr val="bg1"/>
                </a:solidFill>
                <a:effectLst>
                  <a:outerShdw blurRad="12700" dist="50800" dir="2700000" algn="tl" rotWithShape="0">
                    <a:schemeClr val="tx1"/>
                  </a:outerShdw>
                </a:effectLst>
              </a:rPr>
              <a:t>The Curse of Jeconiah</a:t>
            </a:r>
          </a:p>
        </p:txBody>
      </p:sp>
      <p:sp>
        <p:nvSpPr>
          <p:cNvPr id="8" name="Rectangle 7"/>
          <p:cNvSpPr/>
          <p:nvPr/>
        </p:nvSpPr>
        <p:spPr>
          <a:xfrm>
            <a:off x="254765" y="1168192"/>
            <a:ext cx="8610600" cy="923330"/>
          </a:xfrm>
          <a:prstGeom prst="rect">
            <a:avLst/>
          </a:prstGeom>
          <a:noFill/>
          <a:effectLst>
            <a:softEdge rad="127000"/>
          </a:effectLst>
        </p:spPr>
        <p:txBody>
          <a:bodyPr wrap="square" lIns="91440" tIns="45720" rIns="91440" bIns="45720">
            <a:spAutoFit/>
          </a:bodyPr>
          <a:lstStyle/>
          <a:p>
            <a:pPr algn="ctr"/>
            <a:r>
              <a:rPr lang="en-US" sz="5400" b="1" dirty="0" smtClean="0">
                <a:ln w="12700">
                  <a:solidFill>
                    <a:schemeClr val="tx1"/>
                  </a:solidFill>
                  <a:prstDash val="solid"/>
                </a:ln>
                <a:solidFill>
                  <a:srgbClr val="FFC000"/>
                </a:solidFill>
                <a:effectLst>
                  <a:outerShdw blurRad="12700" dist="50800" dir="2700000" algn="tl" rotWithShape="0">
                    <a:schemeClr val="tx1"/>
                  </a:outerShdw>
                </a:effectLst>
              </a:rPr>
              <a:t>The Tale of Two Genealogies</a:t>
            </a:r>
            <a:endParaRPr lang="en-US" sz="54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8" name="Rectangle 17"/>
          <p:cNvSpPr/>
          <p:nvPr/>
        </p:nvSpPr>
        <p:spPr>
          <a:xfrm>
            <a:off x="176562" y="2955583"/>
            <a:ext cx="8839200" cy="3970318"/>
          </a:xfrm>
          <a:prstGeom prst="rect">
            <a:avLst/>
          </a:prstGeom>
          <a:noFill/>
          <a:effectLst>
            <a:softEdge rad="127000"/>
          </a:effectLst>
        </p:spPr>
        <p:txBody>
          <a:bodyPr wrap="square" lIns="91440" tIns="45720" rIns="91440" bIns="45720">
            <a:spAutoFit/>
          </a:bodyPr>
          <a:lstStyle/>
          <a:p>
            <a:pPr algn="just"/>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“Thus </a:t>
            </a:r>
            <a:r>
              <a:rPr lang="en-US" sz="4100" b="1" dirty="0">
                <a:ln w="12700">
                  <a:solidFill>
                    <a:schemeClr val="tx1"/>
                  </a:solidFill>
                  <a:prstDash val="solid"/>
                </a:ln>
                <a:solidFill>
                  <a:schemeClr val="bg1"/>
                </a:solidFill>
                <a:effectLst>
                  <a:outerShdw blurRad="12700" dist="50800" dir="2700000" algn="tl" rotWithShape="0">
                    <a:schemeClr val="tx1"/>
                  </a:outerShdw>
                </a:effectLst>
              </a:rPr>
              <a:t>says the Lord</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 'Write </a:t>
            </a:r>
            <a:r>
              <a:rPr lang="en-US" sz="4100" b="1" dirty="0">
                <a:ln w="12700">
                  <a:solidFill>
                    <a:schemeClr val="tx1"/>
                  </a:solidFill>
                  <a:prstDash val="solid"/>
                </a:ln>
                <a:solidFill>
                  <a:schemeClr val="bg1"/>
                </a:solidFill>
                <a:effectLst>
                  <a:outerShdw blurRad="12700" dist="50800" dir="2700000" algn="tl" rotWithShape="0">
                    <a:schemeClr val="tx1"/>
                  </a:outerShdw>
                </a:effectLst>
              </a:rPr>
              <a:t>this man down as </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childless, a </a:t>
            </a:r>
            <a:r>
              <a:rPr lang="en-US" sz="4100" b="1" dirty="0">
                <a:ln w="12700">
                  <a:solidFill>
                    <a:schemeClr val="tx1"/>
                  </a:solidFill>
                  <a:prstDash val="solid"/>
                </a:ln>
                <a:solidFill>
                  <a:schemeClr val="bg1"/>
                </a:solidFill>
                <a:effectLst>
                  <a:outerShdw blurRad="12700" dist="50800" dir="2700000" algn="tl" rotWithShape="0">
                    <a:schemeClr val="tx1"/>
                  </a:outerShdw>
                </a:effectLst>
              </a:rPr>
              <a:t>man who shall not prosper in his </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days; For </a:t>
            </a:r>
            <a:r>
              <a:rPr lang="en-US" sz="4100" b="1" dirty="0">
                <a:ln w="12700">
                  <a:solidFill>
                    <a:schemeClr val="tx1"/>
                  </a:solidFill>
                  <a:prstDash val="solid"/>
                </a:ln>
                <a:solidFill>
                  <a:schemeClr val="bg1"/>
                </a:solidFill>
                <a:effectLst>
                  <a:outerShdw blurRad="12700" dist="50800" dir="2700000" algn="tl" rotWithShape="0">
                    <a:schemeClr val="tx1"/>
                  </a:outerShdw>
                </a:effectLst>
              </a:rPr>
              <a:t>none of his descendants shall </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prosper, sitting </a:t>
            </a:r>
            <a:r>
              <a:rPr lang="en-US" sz="4100" b="1" dirty="0">
                <a:ln w="12700">
                  <a:solidFill>
                    <a:schemeClr val="tx1"/>
                  </a:solidFill>
                  <a:prstDash val="solid"/>
                </a:ln>
                <a:solidFill>
                  <a:schemeClr val="bg1"/>
                </a:solidFill>
                <a:effectLst>
                  <a:outerShdw blurRad="12700" dist="50800" dir="2700000" algn="tl" rotWithShape="0">
                    <a:schemeClr val="tx1"/>
                  </a:outerShdw>
                </a:effectLst>
              </a:rPr>
              <a:t>on the throne of </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David, And </a:t>
            </a:r>
            <a:r>
              <a:rPr lang="en-US" sz="4100" b="1" dirty="0">
                <a:ln w="12700">
                  <a:solidFill>
                    <a:schemeClr val="tx1"/>
                  </a:solidFill>
                  <a:prstDash val="solid"/>
                </a:ln>
                <a:solidFill>
                  <a:schemeClr val="bg1"/>
                </a:solidFill>
                <a:effectLst>
                  <a:outerShdw blurRad="12700" dist="50800" dir="2700000" algn="tl" rotWithShape="0">
                    <a:schemeClr val="tx1"/>
                  </a:outerShdw>
                </a:effectLst>
              </a:rPr>
              <a:t>ruling anymore in Judah</a:t>
            </a:r>
            <a:r>
              <a:rPr lang="en-US" sz="41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100" b="1" dirty="0" smtClean="0">
                <a:ln w="12700">
                  <a:solidFill>
                    <a:schemeClr val="tx1"/>
                  </a:solidFill>
                  <a:prstDash val="solid"/>
                </a:ln>
                <a:solidFill>
                  <a:srgbClr val="FFC000"/>
                </a:solidFill>
                <a:effectLst>
                  <a:outerShdw blurRad="12700" dist="50800" dir="2700000" algn="tl" rotWithShape="0">
                    <a:schemeClr val="tx1"/>
                  </a:outerShdw>
                </a:effectLst>
              </a:rPr>
              <a:t>(Jeremiah 22:23)</a:t>
            </a:r>
          </a:p>
        </p:txBody>
      </p:sp>
    </p:spTree>
    <p:extLst>
      <p:ext uri="{BB962C8B-B14F-4D97-AF65-F5344CB8AC3E}">
        <p14:creationId xmlns:p14="http://schemas.microsoft.com/office/powerpoint/2010/main" val="2691223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10" name="TextBox 9"/>
          <p:cNvSpPr txBox="1"/>
          <p:nvPr/>
        </p:nvSpPr>
        <p:spPr>
          <a:xfrm>
            <a:off x="1291899" y="1234371"/>
            <a:ext cx="1895771" cy="584775"/>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000" b="1" dirty="0"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Nathan</a:t>
            </a:r>
            <a:endParaRPr lang="en-US" sz="40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cxnSp>
        <p:nvCxnSpPr>
          <p:cNvPr id="3" name="Straight Connector 2"/>
          <p:cNvCxnSpPr/>
          <p:nvPr/>
        </p:nvCxnSpPr>
        <p:spPr>
          <a:xfrm>
            <a:off x="1585013" y="3426704"/>
            <a:ext cx="6172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98571" y="1803063"/>
            <a:ext cx="617220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98571" y="1760286"/>
            <a:ext cx="2275" cy="166871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39244" y="2590552"/>
            <a:ext cx="1371600" cy="81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724713" y="1773292"/>
            <a:ext cx="2275" cy="166871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0276" y="1993996"/>
            <a:ext cx="1575179" cy="634020"/>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400" b="1" dirty="0"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David</a:t>
            </a:r>
            <a:endParaRPr lang="en-US" sz="48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sp>
        <p:nvSpPr>
          <p:cNvPr id="20" name="TextBox 19"/>
          <p:cNvSpPr txBox="1"/>
          <p:nvPr/>
        </p:nvSpPr>
        <p:spPr>
          <a:xfrm>
            <a:off x="1538570" y="2858866"/>
            <a:ext cx="2013088" cy="584775"/>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000" b="1" dirty="0"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Solomon</a:t>
            </a:r>
            <a:endParaRPr lang="en-US" sz="40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sp>
        <p:nvSpPr>
          <p:cNvPr id="21" name="TextBox 20"/>
          <p:cNvSpPr txBox="1"/>
          <p:nvPr/>
        </p:nvSpPr>
        <p:spPr>
          <a:xfrm>
            <a:off x="4205187" y="2888232"/>
            <a:ext cx="1575179" cy="584775"/>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000" b="1" dirty="0" err="1"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Coniah</a:t>
            </a:r>
            <a:endParaRPr lang="en-US" sz="40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sp>
        <p:nvSpPr>
          <p:cNvPr id="22" name="TextBox 21"/>
          <p:cNvSpPr txBox="1"/>
          <p:nvPr/>
        </p:nvSpPr>
        <p:spPr>
          <a:xfrm>
            <a:off x="6088970" y="2881224"/>
            <a:ext cx="1682654" cy="584775"/>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000" b="1" dirty="0"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Joseph</a:t>
            </a:r>
            <a:endParaRPr lang="en-US" sz="40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cxnSp>
        <p:nvCxnSpPr>
          <p:cNvPr id="23" name="Straight Connector 22"/>
          <p:cNvCxnSpPr/>
          <p:nvPr/>
        </p:nvCxnSpPr>
        <p:spPr>
          <a:xfrm flipV="1">
            <a:off x="7730423" y="2694658"/>
            <a:ext cx="1219200" cy="818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52433" y="2120887"/>
            <a:ext cx="1575179" cy="634020"/>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400" b="1" dirty="0"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Jesus</a:t>
            </a:r>
            <a:endParaRPr lang="en-US" sz="44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sp>
        <p:nvSpPr>
          <p:cNvPr id="26" name="TextBox 25"/>
          <p:cNvSpPr txBox="1"/>
          <p:nvPr/>
        </p:nvSpPr>
        <p:spPr>
          <a:xfrm>
            <a:off x="6655480" y="1237704"/>
            <a:ext cx="1288500" cy="584775"/>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000" b="1" dirty="0"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Mary</a:t>
            </a:r>
            <a:endParaRPr lang="en-US" sz="40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sp>
        <p:nvSpPr>
          <p:cNvPr id="27" name="TextBox 26"/>
          <p:cNvSpPr txBox="1"/>
          <p:nvPr/>
        </p:nvSpPr>
        <p:spPr>
          <a:xfrm>
            <a:off x="5455949" y="3502933"/>
            <a:ext cx="2399062" cy="584775"/>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000" b="1" dirty="0"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Legal Right</a:t>
            </a:r>
            <a:endParaRPr lang="en-US" sz="40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sp>
        <p:nvSpPr>
          <p:cNvPr id="28" name="TextBox 27"/>
          <p:cNvSpPr txBox="1"/>
          <p:nvPr/>
        </p:nvSpPr>
        <p:spPr>
          <a:xfrm>
            <a:off x="4992777" y="1931444"/>
            <a:ext cx="2737646" cy="584775"/>
          </a:xfrm>
          <a:prstGeom prst="rect">
            <a:avLst/>
          </a:prstGeom>
          <a:solidFill>
            <a:srgbClr val="182329">
              <a:alpha val="35000"/>
            </a:srgbClr>
          </a:solidFill>
          <a:effectLst>
            <a:softEdge rad="317500"/>
          </a:effectLst>
        </p:spPr>
        <p:txBody>
          <a:bodyPr wrap="square" rtlCol="0">
            <a:spAutoFit/>
          </a:bodyPr>
          <a:lstStyle/>
          <a:p>
            <a:pPr algn="ctr">
              <a:lnSpc>
                <a:spcPct val="80000"/>
              </a:lnSpc>
            </a:pPr>
            <a:r>
              <a:rPr lang="en-US" sz="4000" b="1" dirty="0" smtClean="0">
                <a:ln w="12700">
                  <a:solidFill>
                    <a:schemeClr val="tx1"/>
                  </a:solidFill>
                </a:ln>
                <a:solidFill>
                  <a:schemeClr val="bg1"/>
                </a:solidFill>
                <a:effectLst>
                  <a:outerShdw blurRad="38100" dist="50800" dir="2400000" algn="tl">
                    <a:srgbClr val="000000"/>
                  </a:outerShdw>
                </a:effectLst>
                <a:latin typeface="Geometr231 BT" panose="020D0402020204020903" pitchFamily="34" charset="0"/>
                <a:cs typeface="Arabic Typesetting" panose="03020402040406030203" pitchFamily="66" charset="-78"/>
              </a:rPr>
              <a:t>Physical Right</a:t>
            </a:r>
            <a:endParaRPr lang="en-US" sz="4000" b="1" dirty="0">
              <a:ln w="12700">
                <a:solidFill>
                  <a:schemeClr val="tx1"/>
                </a:solidFill>
              </a:ln>
              <a:solidFill>
                <a:srgbClr val="FFC000"/>
              </a:solidFill>
              <a:effectLst>
                <a:outerShdw blurRad="38100" dist="50800" dir="2400000" algn="tl">
                  <a:srgbClr val="000000"/>
                </a:outerShdw>
              </a:effectLst>
              <a:latin typeface="Geometr231 BT" panose="020D0402020204020903" pitchFamily="34" charset="0"/>
              <a:cs typeface="Arabic Typesetting" panose="03020402040406030203" pitchFamily="66" charset="-78"/>
            </a:endParaRPr>
          </a:p>
        </p:txBody>
      </p:sp>
      <p:cxnSp>
        <p:nvCxnSpPr>
          <p:cNvPr id="32" name="Straight Connector 31"/>
          <p:cNvCxnSpPr/>
          <p:nvPr/>
        </p:nvCxnSpPr>
        <p:spPr>
          <a:xfrm flipV="1">
            <a:off x="3079508" y="1559406"/>
            <a:ext cx="3682412" cy="3303"/>
          </a:xfrm>
          <a:prstGeom prst="line">
            <a:avLst/>
          </a:prstGeom>
          <a:ln w="571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0" idx="3"/>
          </p:cNvCxnSpPr>
          <p:nvPr/>
        </p:nvCxnSpPr>
        <p:spPr>
          <a:xfrm flipV="1">
            <a:off x="3551658" y="3122627"/>
            <a:ext cx="699973" cy="28627"/>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52" name="Multiply 51"/>
          <p:cNvSpPr/>
          <p:nvPr/>
        </p:nvSpPr>
        <p:spPr>
          <a:xfrm>
            <a:off x="5681246" y="2844290"/>
            <a:ext cx="459501" cy="504010"/>
          </a:xfrm>
          <a:prstGeom prst="mathMultiply">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30" name="Picture 2" descr="C:\Users\Owner\AppData\Local\Microsoft\Windows\Temporary Internet Files\Low\Content.IE5\TEVNOI6O\j0436345[1].png"/>
          <p:cNvPicPr>
            <a:picLocks noChangeAspect="1" noChangeArrowheads="1"/>
          </p:cNvPicPr>
          <p:nvPr/>
        </p:nvPicPr>
        <p:blipFill rotWithShape="1">
          <a:blip r:embed="rId3"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31" name="Picture 3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33" name="Rectangle 32"/>
          <p:cNvSpPr/>
          <p:nvPr/>
        </p:nvSpPr>
        <p:spPr>
          <a:xfrm>
            <a:off x="68944" y="4117634"/>
            <a:ext cx="8996966" cy="1261884"/>
          </a:xfrm>
          <a:prstGeom prst="rect">
            <a:avLst/>
          </a:prstGeom>
          <a:noFill/>
          <a:effectLst>
            <a:softEdge rad="127000"/>
          </a:effectLst>
        </p:spPr>
        <p:txBody>
          <a:bodyPr wrap="square" lIns="91440" tIns="45720" rIns="91440" bIns="45720">
            <a:spAutoFit/>
          </a:bodyPr>
          <a:lstStyle/>
          <a:p>
            <a:pPr algn="just"/>
            <a:r>
              <a:rPr lang="en-US" sz="3800" b="1" dirty="0" smtClean="0">
                <a:ln w="12700">
                  <a:solidFill>
                    <a:schemeClr val="tx1"/>
                  </a:solidFill>
                  <a:prstDash val="solid"/>
                </a:ln>
                <a:solidFill>
                  <a:srgbClr val="00CCFF"/>
                </a:solidFill>
                <a:effectLst>
                  <a:outerShdw blurRad="12700" dist="50800" dir="2700000" algn="tl" rotWithShape="0">
                    <a:schemeClr val="tx1"/>
                  </a:outerShdw>
                </a:effectLst>
              </a:rPr>
              <a:t>Mary</a:t>
            </a:r>
            <a:r>
              <a:rPr lang="en-US" sz="3800" b="1" dirty="0" smtClean="0">
                <a:ln w="12700">
                  <a:solidFill>
                    <a:schemeClr val="tx1"/>
                  </a:solidFill>
                  <a:prstDash val="solid"/>
                </a:ln>
                <a:solidFill>
                  <a:schemeClr val="bg1"/>
                </a:solidFill>
                <a:effectLst>
                  <a:outerShdw blurRad="12700" dist="50800" dir="2700000" algn="tl" rotWithShape="0">
                    <a:schemeClr val="tx1"/>
                  </a:outerShdw>
                </a:effectLst>
              </a:rPr>
              <a:t> was of David’s line through Nathan giving Jesus the </a:t>
            </a:r>
            <a:r>
              <a:rPr lang="en-US" sz="3800" b="1" dirty="0" smtClean="0">
                <a:ln w="12700">
                  <a:solidFill>
                    <a:schemeClr val="tx1"/>
                  </a:solidFill>
                  <a:prstDash val="solid"/>
                </a:ln>
                <a:solidFill>
                  <a:srgbClr val="FFC000"/>
                </a:solidFill>
                <a:effectLst>
                  <a:outerShdw blurRad="12700" dist="50800" dir="2700000" algn="tl" rotWithShape="0">
                    <a:schemeClr val="tx1"/>
                  </a:outerShdw>
                </a:effectLst>
              </a:rPr>
              <a:t>physical right </a:t>
            </a:r>
            <a:r>
              <a:rPr lang="en-US" sz="3800" b="1" dirty="0" smtClean="0">
                <a:ln w="12700">
                  <a:solidFill>
                    <a:schemeClr val="tx1"/>
                  </a:solidFill>
                  <a:prstDash val="solid"/>
                </a:ln>
                <a:solidFill>
                  <a:schemeClr val="bg1"/>
                </a:solidFill>
                <a:effectLst>
                  <a:outerShdw blurRad="12700" dist="50800" dir="2700000" algn="tl" rotWithShape="0">
                    <a:schemeClr val="tx1"/>
                  </a:outerShdw>
                </a:effectLst>
              </a:rPr>
              <a:t>to the throne.</a:t>
            </a:r>
            <a:endParaRPr lang="en-US" sz="3800" b="1" dirty="0" smtClean="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34" name="Rectangle 33"/>
          <p:cNvSpPr/>
          <p:nvPr/>
        </p:nvSpPr>
        <p:spPr>
          <a:xfrm>
            <a:off x="89275" y="5425488"/>
            <a:ext cx="8976635" cy="1261884"/>
          </a:xfrm>
          <a:prstGeom prst="rect">
            <a:avLst/>
          </a:prstGeom>
          <a:noFill/>
          <a:effectLst>
            <a:softEdge rad="127000"/>
          </a:effectLst>
        </p:spPr>
        <p:txBody>
          <a:bodyPr wrap="square" lIns="91440" tIns="45720" rIns="91440" bIns="45720">
            <a:spAutoFit/>
          </a:bodyPr>
          <a:lstStyle/>
          <a:p>
            <a:pPr algn="just"/>
            <a:r>
              <a:rPr lang="en-US" sz="3800" b="1" dirty="0" smtClean="0">
                <a:ln w="12700">
                  <a:solidFill>
                    <a:schemeClr val="tx1"/>
                  </a:solidFill>
                  <a:prstDash val="solid"/>
                </a:ln>
                <a:solidFill>
                  <a:srgbClr val="00CCFF"/>
                </a:solidFill>
                <a:effectLst>
                  <a:outerShdw blurRad="12700" dist="50800" dir="2700000" algn="tl" rotWithShape="0">
                    <a:schemeClr val="tx1"/>
                  </a:outerShdw>
                </a:effectLst>
              </a:rPr>
              <a:t>Joseph</a:t>
            </a:r>
            <a:r>
              <a:rPr lang="en-US" sz="3800" b="1" dirty="0" smtClean="0">
                <a:ln w="12700">
                  <a:solidFill>
                    <a:schemeClr val="tx1"/>
                  </a:solidFill>
                  <a:prstDash val="solid"/>
                </a:ln>
                <a:solidFill>
                  <a:schemeClr val="bg1"/>
                </a:solidFill>
                <a:effectLst>
                  <a:outerShdw blurRad="12700" dist="50800" dir="2700000" algn="tl" rotWithShape="0">
                    <a:schemeClr val="tx1"/>
                  </a:outerShdw>
                </a:effectLst>
              </a:rPr>
              <a:t> was of David’s line through Solomon  giving Jesus the </a:t>
            </a:r>
            <a:r>
              <a:rPr lang="en-US" sz="3800" b="1" dirty="0" smtClean="0">
                <a:ln w="12700">
                  <a:solidFill>
                    <a:schemeClr val="tx1"/>
                  </a:solidFill>
                  <a:prstDash val="solid"/>
                </a:ln>
                <a:solidFill>
                  <a:srgbClr val="FFC000"/>
                </a:solidFill>
                <a:effectLst>
                  <a:outerShdw blurRad="12700" dist="50800" dir="2700000" algn="tl" rotWithShape="0">
                    <a:schemeClr val="tx1"/>
                  </a:outerShdw>
                </a:effectLst>
              </a:rPr>
              <a:t>legal right </a:t>
            </a:r>
            <a:r>
              <a:rPr lang="en-US" sz="3800" b="1" dirty="0" smtClean="0">
                <a:ln w="12700">
                  <a:solidFill>
                    <a:schemeClr val="tx1"/>
                  </a:solidFill>
                  <a:prstDash val="solid"/>
                </a:ln>
                <a:solidFill>
                  <a:schemeClr val="bg1"/>
                </a:solidFill>
                <a:effectLst>
                  <a:outerShdw blurRad="12700" dist="50800" dir="2700000" algn="tl" rotWithShape="0">
                    <a:schemeClr val="tx1"/>
                  </a:outerShdw>
                </a:effectLst>
              </a:rPr>
              <a:t>to the throne.</a:t>
            </a:r>
            <a:endParaRPr lang="en-US" sz="3800" b="1" dirty="0" smtClean="0">
              <a:ln w="1270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33133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086581"/>
            <a:ext cx="8839200" cy="193899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book of the genealogy of Jesus Christ, the Son of David, the Son of Abraham</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(1:1</a:t>
            </a:r>
            <a:r>
              <a:rPr lang="en-US" sz="4000" b="1" dirty="0">
                <a:ln w="19050">
                  <a:solidFill>
                    <a:schemeClr val="tx1"/>
                  </a:solidFill>
                  <a:prstDash val="solid"/>
                </a:ln>
                <a:solidFill>
                  <a:srgbClr val="FFC000"/>
                </a:solidFill>
                <a:effectLst>
                  <a:outerShdw blurRad="12700" dist="50800" dir="2700000" algn="tl" rotWithShape="0">
                    <a:schemeClr val="tx1"/>
                  </a:outerShdw>
                </a:effectLst>
              </a:rPr>
              <a:t>) </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147827" y="3009056"/>
            <a:ext cx="8839200" cy="378565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“So </a:t>
            </a:r>
            <a:r>
              <a:rPr lang="en-US" sz="4000" b="1" dirty="0">
                <a:ln w="19050">
                  <a:solidFill>
                    <a:schemeClr val="tx1"/>
                  </a:solidFill>
                  <a:prstDash val="solid"/>
                </a:ln>
                <a:solidFill>
                  <a:schemeClr val="bg1"/>
                </a:solidFill>
                <a:effectLst>
                  <a:outerShdw blurRad="12700" dist="50800" dir="2700000" algn="tl" rotWithShape="0">
                    <a:schemeClr val="tx1"/>
                  </a:outerShdw>
                </a:effectLst>
              </a:rPr>
              <a:t>all the generations from Abraham to David are fourteen generations, from David until the captivity in Babylon are fourteen generations, and from the captivity in Babylon until the Christ are fourteen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generations.”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(1:17)</a:t>
            </a:r>
            <a:endParaRPr lang="en-US" sz="40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040545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2215991"/>
          </a:xfrm>
          <a:prstGeom prst="rect">
            <a:avLst/>
          </a:prstGeom>
          <a:noFill/>
          <a:effectLst>
            <a:softEdge rad="127000"/>
          </a:effectLst>
        </p:spPr>
        <p:txBody>
          <a:bodyPr wrap="square" lIns="91440" tIns="45720" rIns="91440" bIns="45720">
            <a:spAutoFit/>
          </a:bodyPr>
          <a:lstStyle/>
          <a:p>
            <a:pPr algn="just"/>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“The </a:t>
            </a:r>
            <a:r>
              <a:rPr lang="en-US" sz="4000" b="1" dirty="0">
                <a:ln w="12700">
                  <a:solidFill>
                    <a:schemeClr val="tx1"/>
                  </a:solidFill>
                  <a:prstDash val="solid"/>
                </a:ln>
                <a:solidFill>
                  <a:schemeClr val="bg1"/>
                </a:solidFill>
                <a:effectLst>
                  <a:outerShdw blurRad="12700" dist="50800" dir="2700000" algn="tl" rotWithShape="0">
                    <a:schemeClr val="tx1"/>
                  </a:outerShdw>
                </a:effectLst>
              </a:rPr>
              <a:t>book of the genealogy of Jesus Christ, the Son of David, the Son of Abraham</a:t>
            </a:r>
            <a:r>
              <a:rPr lang="en-US" sz="4000" b="1" dirty="0" smtClean="0">
                <a:ln w="1270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2700">
                  <a:solidFill>
                    <a:schemeClr val="tx1"/>
                  </a:solidFill>
                  <a:prstDash val="solid"/>
                </a:ln>
                <a:solidFill>
                  <a:srgbClr val="FFC000"/>
                </a:solidFill>
                <a:effectLst>
                  <a:outerShdw blurRad="12700" dist="50800" dir="2700000" algn="tl" rotWithShape="0">
                    <a:schemeClr val="tx1"/>
                  </a:outerShdw>
                </a:effectLst>
              </a:rPr>
              <a:t>(1:1</a:t>
            </a:r>
            <a:r>
              <a:rPr lang="en-US" sz="4000" b="1" dirty="0">
                <a:ln w="12700">
                  <a:solidFill>
                    <a:schemeClr val="tx1"/>
                  </a:solidFill>
                  <a:prstDash val="solid"/>
                </a:ln>
                <a:solidFill>
                  <a:srgbClr val="FFC000"/>
                </a:solidFill>
                <a:effectLst>
                  <a:outerShdw blurRad="12700" dist="50800" dir="2700000" algn="tl" rotWithShape="0">
                    <a:schemeClr val="tx1"/>
                  </a:outerShdw>
                </a:effectLst>
              </a:rPr>
              <a:t>) </a:t>
            </a:r>
            <a:endParaRPr lang="en-US" sz="4000" b="1" dirty="0" smtClean="0">
              <a:ln w="12700">
                <a:solidFill>
                  <a:schemeClr val="tx1"/>
                </a:solidFill>
                <a:prstDash val="solid"/>
              </a:ln>
              <a:solidFill>
                <a:srgbClr val="FFC000"/>
              </a:solidFill>
              <a:effectLst>
                <a:outerShdw blurRad="12700" dist="50800" dir="2700000" algn="tl" rotWithShape="0">
                  <a:schemeClr val="tx1"/>
                </a:outerShdw>
              </a:effectLst>
            </a:endParaRPr>
          </a:p>
          <a:p>
            <a:pPr algn="just"/>
            <a:endParaRPr lang="en-US"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945640" y="3196679"/>
            <a:ext cx="7243573"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Abraham           David the King</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sp>
        <p:nvSpPr>
          <p:cNvPr id="11" name="Rectangle 10"/>
          <p:cNvSpPr/>
          <p:nvPr/>
        </p:nvSpPr>
        <p:spPr>
          <a:xfrm>
            <a:off x="861161" y="4241777"/>
            <a:ext cx="7421679"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David the King           Jeconiah</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884608" y="5417641"/>
            <a:ext cx="7374785"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Jeconiah           Jesus, the Christ</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cxnSp>
        <p:nvCxnSpPr>
          <p:cNvPr id="4" name="Straight Arrow Connector 3"/>
          <p:cNvCxnSpPr/>
          <p:nvPr/>
        </p:nvCxnSpPr>
        <p:spPr>
          <a:xfrm>
            <a:off x="3505200" y="3581400"/>
            <a:ext cx="990600" cy="0"/>
          </a:xfrm>
          <a:prstGeom prst="straightConnector1">
            <a:avLst/>
          </a:prstGeom>
          <a:ln w="57150">
            <a:solidFill>
              <a:schemeClr val="bg1"/>
            </a:solidFill>
            <a:tailEnd type="triangle"/>
          </a:ln>
          <a:effectLst>
            <a:outerShdw blurRad="50800" dist="508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24400" y="4648200"/>
            <a:ext cx="990600" cy="0"/>
          </a:xfrm>
          <a:prstGeom prst="straightConnector1">
            <a:avLst/>
          </a:prstGeom>
          <a:ln w="57150">
            <a:solidFill>
              <a:schemeClr val="bg1"/>
            </a:solidFill>
            <a:tailEnd type="triangle"/>
          </a:ln>
          <a:effectLst>
            <a:outerShdw blurRad="50800" dist="508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5791200"/>
            <a:ext cx="990600" cy="0"/>
          </a:xfrm>
          <a:prstGeom prst="straightConnector1">
            <a:avLst/>
          </a:prstGeom>
          <a:ln w="57150">
            <a:solidFill>
              <a:schemeClr val="bg1"/>
            </a:solidFill>
            <a:tailEnd type="triangle"/>
          </a:ln>
          <a:effectLst>
            <a:outerShdw blurRad="50800" dist="508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450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75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7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75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2215991"/>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book of the genealogy of Jesus Christ, the Son of David, the Son of Abraham</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(1:1</a:t>
            </a:r>
            <a:r>
              <a:rPr lang="en-US" sz="4000" b="1" dirty="0">
                <a:ln w="19050">
                  <a:solidFill>
                    <a:schemeClr val="tx1"/>
                  </a:solidFill>
                  <a:prstDash val="solid"/>
                </a:ln>
                <a:solidFill>
                  <a:srgbClr val="FFC000"/>
                </a:solidFill>
                <a:effectLst>
                  <a:outerShdw blurRad="12700" dist="50800" dir="2700000" algn="tl" rotWithShape="0">
                    <a:schemeClr val="tx1"/>
                  </a:outerShdw>
                </a:effectLst>
              </a:rPr>
              <a:t>) </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a:p>
            <a:pPr algn="just"/>
            <a:endParaRPr lang="en-US"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945640" y="3191249"/>
            <a:ext cx="7243573"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Abraham           David the King</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sp>
        <p:nvSpPr>
          <p:cNvPr id="12" name="Rectangle 11"/>
          <p:cNvSpPr/>
          <p:nvPr/>
        </p:nvSpPr>
        <p:spPr>
          <a:xfrm>
            <a:off x="257554" y="4195116"/>
            <a:ext cx="8619746" cy="2123658"/>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From Abraham to Jesse describes the period when God was </a:t>
            </a:r>
            <a:r>
              <a:rPr lang="en-US" sz="4400" b="1" dirty="0" smtClean="0">
                <a:ln w="19050">
                  <a:solidFill>
                    <a:schemeClr val="tx1"/>
                  </a:solidFill>
                  <a:prstDash val="solid"/>
                </a:ln>
                <a:solidFill>
                  <a:srgbClr val="FFFF00"/>
                </a:solidFill>
                <a:effectLst>
                  <a:outerShdw blurRad="12700" dist="50800" dir="2700000" algn="tl" rotWithShape="0">
                    <a:schemeClr val="tx1"/>
                  </a:outerShdw>
                </a:effectLst>
              </a:rPr>
              <a:t>preparing</a:t>
            </a: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 to set up the Davidic Kingdom.</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cxnSp>
        <p:nvCxnSpPr>
          <p:cNvPr id="4" name="Straight Arrow Connector 3"/>
          <p:cNvCxnSpPr/>
          <p:nvPr/>
        </p:nvCxnSpPr>
        <p:spPr>
          <a:xfrm>
            <a:off x="3505200" y="3581400"/>
            <a:ext cx="990600" cy="0"/>
          </a:xfrm>
          <a:prstGeom prst="straightConnector1">
            <a:avLst/>
          </a:prstGeom>
          <a:ln w="57150">
            <a:solidFill>
              <a:schemeClr val="bg1"/>
            </a:solidFill>
            <a:tailEnd type="triangle"/>
          </a:ln>
          <a:effectLst>
            <a:outerShdw blurRad="50800" dist="508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3999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2215991"/>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book of the genealogy of Jesus Christ, the Son of David, the Son of Abraham</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(1:1</a:t>
            </a:r>
            <a:r>
              <a:rPr lang="en-US" sz="4000" b="1" dirty="0">
                <a:ln w="19050">
                  <a:solidFill>
                    <a:schemeClr val="tx1"/>
                  </a:solidFill>
                  <a:prstDash val="solid"/>
                </a:ln>
                <a:solidFill>
                  <a:srgbClr val="FFC000"/>
                </a:solidFill>
                <a:effectLst>
                  <a:outerShdw blurRad="12700" dist="50800" dir="2700000" algn="tl" rotWithShape="0">
                    <a:schemeClr val="tx1"/>
                  </a:outerShdw>
                </a:effectLst>
              </a:rPr>
              <a:t>) </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a:p>
            <a:pPr algn="just"/>
            <a:endParaRPr lang="en-US"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856587" y="3161075"/>
            <a:ext cx="7421679"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David the King           Jeconiah</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cxnSp>
        <p:nvCxnSpPr>
          <p:cNvPr id="14" name="Straight Arrow Connector 13"/>
          <p:cNvCxnSpPr/>
          <p:nvPr/>
        </p:nvCxnSpPr>
        <p:spPr>
          <a:xfrm>
            <a:off x="4800600" y="3607720"/>
            <a:ext cx="990600" cy="0"/>
          </a:xfrm>
          <a:prstGeom prst="straightConnector1">
            <a:avLst/>
          </a:prstGeom>
          <a:ln w="57150">
            <a:solidFill>
              <a:schemeClr val="bg1"/>
            </a:solidFill>
            <a:tailEnd type="triangle"/>
          </a:ln>
          <a:effectLst>
            <a:outerShdw blurRad="50800" dist="508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7553" y="4036942"/>
            <a:ext cx="8619746" cy="2677656"/>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From David to Jeconiah describes the period when God exhibited the </a:t>
            </a:r>
            <a:r>
              <a:rPr lang="en-US" sz="4200" b="1" dirty="0" smtClean="0">
                <a:ln w="19050">
                  <a:solidFill>
                    <a:schemeClr val="tx1"/>
                  </a:solidFill>
                  <a:prstDash val="solid"/>
                </a:ln>
                <a:solidFill>
                  <a:srgbClr val="FFFF00"/>
                </a:solidFill>
                <a:effectLst>
                  <a:outerShdw blurRad="12700" dist="50800" dir="2700000" algn="tl" rotWithShape="0">
                    <a:schemeClr val="tx1"/>
                  </a:outerShdw>
                </a:effectLst>
              </a:rPr>
              <a:t>presence </a:t>
            </a:r>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of the kingdom when it was under Israel’s sovereign control.</a:t>
            </a:r>
            <a:endParaRPr lang="en-US" sz="4200" b="1" dirty="0">
              <a:ln w="19050">
                <a:solidFill>
                  <a:schemeClr val="tx1"/>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610478017"/>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2215991"/>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book of the genealogy of Jesus Christ, the Son of David, the Son of Abraham</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(1:1</a:t>
            </a:r>
            <a:r>
              <a:rPr lang="en-US" sz="4000" b="1" dirty="0">
                <a:ln w="19050">
                  <a:solidFill>
                    <a:schemeClr val="tx1"/>
                  </a:solidFill>
                  <a:prstDash val="solid"/>
                </a:ln>
                <a:solidFill>
                  <a:srgbClr val="FFC000"/>
                </a:solidFill>
                <a:effectLst>
                  <a:outerShdw blurRad="12700" dist="50800" dir="2700000" algn="tl" rotWithShape="0">
                    <a:schemeClr val="tx1"/>
                  </a:outerShdw>
                </a:effectLst>
              </a:rPr>
              <a:t>) </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a:p>
            <a:pPr algn="just"/>
            <a:endParaRPr lang="en-US"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880034" y="3272879"/>
            <a:ext cx="7374785"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Jeconiah           Jesus, the Christ</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cxnSp>
        <p:nvCxnSpPr>
          <p:cNvPr id="17" name="Straight Arrow Connector 16"/>
          <p:cNvCxnSpPr/>
          <p:nvPr/>
        </p:nvCxnSpPr>
        <p:spPr>
          <a:xfrm>
            <a:off x="3200400" y="3733800"/>
            <a:ext cx="990600" cy="0"/>
          </a:xfrm>
          <a:prstGeom prst="straightConnector1">
            <a:avLst/>
          </a:prstGeom>
          <a:ln w="57150">
            <a:solidFill>
              <a:schemeClr val="bg1"/>
            </a:solidFill>
            <a:tailEnd type="triangle"/>
          </a:ln>
          <a:effectLst>
            <a:outerShdw blurRad="50800" dist="508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7553" y="4052000"/>
            <a:ext cx="8619746" cy="2677656"/>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From Jeconiah to Jesus describes the period when God </a:t>
            </a:r>
            <a:r>
              <a:rPr lang="en-US" sz="4200" b="1" dirty="0" smtClean="0">
                <a:ln w="19050">
                  <a:solidFill>
                    <a:schemeClr val="tx1"/>
                  </a:solidFill>
                  <a:prstDash val="solid"/>
                </a:ln>
                <a:solidFill>
                  <a:srgbClr val="FFFF00"/>
                </a:solidFill>
                <a:effectLst>
                  <a:outerShdw blurRad="12700" dist="50800" dir="2700000" algn="tl" rotWithShape="0">
                    <a:schemeClr val="tx1"/>
                  </a:outerShdw>
                </a:effectLst>
              </a:rPr>
              <a:t>postponed</a:t>
            </a:r>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 the kingdom and removed it from  Israel’s sovereign control.</a:t>
            </a:r>
            <a:endParaRPr lang="en-US" sz="4200" b="1" dirty="0">
              <a:ln w="19050">
                <a:solidFill>
                  <a:schemeClr val="tx1"/>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6393656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2031325"/>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“From </a:t>
            </a:r>
            <a:r>
              <a:rPr lang="en-US" sz="4200" b="1" dirty="0">
                <a:ln w="19050">
                  <a:solidFill>
                    <a:schemeClr val="tx1"/>
                  </a:solidFill>
                  <a:prstDash val="solid"/>
                </a:ln>
                <a:solidFill>
                  <a:schemeClr val="bg1"/>
                </a:solidFill>
                <a:effectLst>
                  <a:outerShdw blurRad="12700" dist="50800" dir="2700000" algn="tl" rotWithShape="0">
                    <a:schemeClr val="tx1"/>
                  </a:outerShdw>
                </a:effectLst>
              </a:rPr>
              <a:t>that time Jesus began to preach and to say, "Repent, for the kingdom of heaven is </a:t>
            </a:r>
            <a:r>
              <a:rPr lang="en-US" sz="4200" b="1" dirty="0">
                <a:ln w="19050">
                  <a:solidFill>
                    <a:schemeClr val="tx1"/>
                  </a:solidFill>
                  <a:prstDash val="solid"/>
                </a:ln>
                <a:solidFill>
                  <a:srgbClr val="FFC000"/>
                </a:solidFill>
                <a:effectLst>
                  <a:outerShdw blurRad="12700" dist="50800" dir="2700000" algn="tl" rotWithShape="0">
                    <a:schemeClr val="tx1"/>
                  </a:outerShdw>
                </a:effectLst>
              </a:rPr>
              <a:t>at hand</a:t>
            </a:r>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200" b="1" dirty="0" smtClean="0">
                <a:ln w="19050">
                  <a:solidFill>
                    <a:schemeClr val="tx1"/>
                  </a:solidFill>
                  <a:prstDash val="solid"/>
                </a:ln>
                <a:solidFill>
                  <a:srgbClr val="FFFF00"/>
                </a:solidFill>
                <a:effectLst>
                  <a:outerShdw blurRad="12700" dist="50800" dir="2700000" algn="tl" rotWithShape="0">
                    <a:schemeClr val="tx1"/>
                  </a:outerShdw>
                </a:effectLst>
              </a:rPr>
              <a:t>(4:17) </a:t>
            </a:r>
          </a:p>
        </p:txBody>
      </p:sp>
      <p:sp>
        <p:nvSpPr>
          <p:cNvPr id="11" name="Rectangle 10"/>
          <p:cNvSpPr/>
          <p:nvPr/>
        </p:nvSpPr>
        <p:spPr>
          <a:xfrm>
            <a:off x="1307108" y="5713491"/>
            <a:ext cx="646153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“to keep and bear arms”</a:t>
            </a:r>
            <a:endParaRPr lang="en-US" sz="48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4" name="Rectangle 13"/>
          <p:cNvSpPr/>
          <p:nvPr/>
        </p:nvSpPr>
        <p:spPr>
          <a:xfrm>
            <a:off x="843649" y="3245703"/>
            <a:ext cx="7456703" cy="2308324"/>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a:t>
            </a:r>
            <a:r>
              <a:rPr lang="en-US" sz="4800" b="1" dirty="0" err="1" smtClean="0">
                <a:ln w="19050">
                  <a:solidFill>
                    <a:schemeClr val="tx1"/>
                  </a:solidFill>
                  <a:prstDash val="solid"/>
                </a:ln>
                <a:solidFill>
                  <a:schemeClr val="bg1"/>
                </a:solidFill>
                <a:effectLst>
                  <a:outerShdw blurRad="12700" dist="50800" dir="2700000" algn="tl" rotWithShape="0">
                    <a:schemeClr val="tx1"/>
                  </a:outerShdw>
                </a:effectLst>
                <a:latin typeface="Symbol" panose="05050102010706020507" pitchFamily="18" charset="2"/>
              </a:rPr>
              <a:t>eggizw</a:t>
            </a: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 - “</a:t>
            </a:r>
            <a:r>
              <a:rPr lang="en-US" sz="4800" b="1" dirty="0" err="1" smtClean="0">
                <a:ln w="19050">
                  <a:solidFill>
                    <a:schemeClr val="tx1"/>
                  </a:solidFill>
                  <a:prstDash val="solid"/>
                </a:ln>
                <a:solidFill>
                  <a:srgbClr val="FFC000"/>
                </a:solidFill>
                <a:effectLst>
                  <a:outerShdw blurRad="12700" dist="50800" dir="2700000" algn="tl" rotWithShape="0">
                    <a:schemeClr val="tx1"/>
                  </a:outerShdw>
                </a:effectLst>
              </a:rPr>
              <a:t>eggizo</a:t>
            </a: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 means:</a:t>
            </a:r>
          </a:p>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a:t>
            </a:r>
            <a:r>
              <a:rPr lang="en-US" sz="4800" b="1" dirty="0" smtClean="0">
                <a:ln w="19050">
                  <a:solidFill>
                    <a:schemeClr val="tx1"/>
                  </a:solidFill>
                  <a:prstDash val="solid"/>
                </a:ln>
                <a:solidFill>
                  <a:srgbClr val="FFC000"/>
                </a:solidFill>
                <a:effectLst>
                  <a:outerShdw blurRad="12700" dist="50800" dir="2700000" algn="tl" rotWithShape="0">
                    <a:schemeClr val="tx1"/>
                  </a:outerShdw>
                </a:effectLst>
              </a:rPr>
              <a:t>near</a:t>
            </a: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800" b="1" u="sng" dirty="0" smtClean="0">
                <a:ln w="19050">
                  <a:solidFill>
                    <a:schemeClr val="tx1"/>
                  </a:solidFill>
                  <a:prstDash val="solid"/>
                </a:ln>
                <a:solidFill>
                  <a:schemeClr val="bg1"/>
                </a:solidFill>
                <a:effectLst>
                  <a:outerShdw blurRad="12700" dist="50800" dir="2700000" algn="tl" rotWithShape="0">
                    <a:schemeClr val="tx1"/>
                  </a:outerShdw>
                </a:effectLst>
              </a:rPr>
              <a:t>not</a:t>
            </a: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800" b="1" dirty="0" smtClean="0">
                <a:ln w="19050">
                  <a:solidFill>
                    <a:schemeClr val="tx1"/>
                  </a:solidFill>
                  <a:prstDash val="solid"/>
                </a:ln>
                <a:solidFill>
                  <a:srgbClr val="FFC000"/>
                </a:solidFill>
                <a:effectLst>
                  <a:outerShdw blurRad="12700" dist="50800" dir="2700000" algn="tl" rotWithShape="0">
                    <a:schemeClr val="tx1"/>
                  </a:outerShdw>
                </a:effectLst>
              </a:rPr>
              <a:t>here</a:t>
            </a: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a:t>
            </a:r>
          </a:p>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“within your grasp”</a:t>
            </a:r>
            <a:endParaRPr lang="en-US" sz="48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18660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988947" y="1193592"/>
            <a:ext cx="7166107" cy="1631216"/>
          </a:xfrm>
          <a:prstGeom prst="rect">
            <a:avLst/>
          </a:prstGeom>
          <a:noFill/>
          <a:effectLst>
            <a:softEdge rad="127000"/>
          </a:effectLst>
        </p:spPr>
        <p:txBody>
          <a:bodyPr wrap="square" lIns="91440" tIns="45720" rIns="91440" bIns="45720">
            <a:spAutoFit/>
          </a:bodyPr>
          <a:lstStyle/>
          <a:p>
            <a:pPr algn="ctr"/>
            <a:r>
              <a:rPr lang="en-US" sz="5000" b="1" dirty="0" smtClean="0">
                <a:ln w="12700">
                  <a:solidFill>
                    <a:schemeClr val="tx1"/>
                  </a:solidFill>
                  <a:prstDash val="solid"/>
                </a:ln>
                <a:solidFill>
                  <a:schemeClr val="bg1"/>
                </a:solidFill>
                <a:effectLst>
                  <a:outerShdw blurRad="12700" dist="50800" dir="2700000" algn="tl" rotWithShape="0">
                    <a:schemeClr val="tx1"/>
                  </a:outerShdw>
                </a:effectLst>
              </a:rPr>
              <a:t>“a child” – </a:t>
            </a:r>
            <a:r>
              <a:rPr lang="en-US" sz="5000" b="1" dirty="0" smtClean="0">
                <a:ln w="12700">
                  <a:solidFill>
                    <a:schemeClr val="tx1"/>
                  </a:solidFill>
                  <a:prstDash val="solid"/>
                </a:ln>
                <a:solidFill>
                  <a:srgbClr val="00CCFF"/>
                </a:solidFill>
                <a:effectLst>
                  <a:outerShdw blurRad="12700" dist="50800" dir="2700000" algn="tl" rotWithShape="0">
                    <a:schemeClr val="tx1"/>
                  </a:outerShdw>
                </a:effectLst>
              </a:rPr>
              <a:t>His Humanity </a:t>
            </a:r>
          </a:p>
          <a:p>
            <a:pPr algn="ctr"/>
            <a:r>
              <a:rPr lang="en-US" sz="5000" b="1" dirty="0" smtClean="0">
                <a:ln w="12700">
                  <a:solidFill>
                    <a:schemeClr val="tx1"/>
                  </a:solidFill>
                  <a:prstDash val="solid"/>
                </a:ln>
                <a:solidFill>
                  <a:srgbClr val="FFC000"/>
                </a:solidFill>
                <a:effectLst>
                  <a:outerShdw blurRad="12700" dist="50800" dir="2700000" algn="tl" rotWithShape="0">
                    <a:schemeClr val="tx1"/>
                  </a:outerShdw>
                </a:effectLst>
              </a:rPr>
              <a:t>He is the Son of Man</a:t>
            </a:r>
            <a:endParaRPr lang="en-US" sz="5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sp>
        <p:nvSpPr>
          <p:cNvPr id="12" name="Rectangle 11"/>
          <p:cNvSpPr/>
          <p:nvPr/>
        </p:nvSpPr>
        <p:spPr>
          <a:xfrm>
            <a:off x="1333500" y="2879716"/>
            <a:ext cx="6477000" cy="1631216"/>
          </a:xfrm>
          <a:prstGeom prst="rect">
            <a:avLst/>
          </a:prstGeom>
          <a:noFill/>
          <a:effectLst>
            <a:softEdge rad="127000"/>
          </a:effectLst>
        </p:spPr>
        <p:txBody>
          <a:bodyPr wrap="square" lIns="91440" tIns="45720" rIns="91440" bIns="45720">
            <a:spAutoFit/>
          </a:bodyPr>
          <a:lstStyle/>
          <a:p>
            <a:pPr algn="ctr"/>
            <a:r>
              <a:rPr lang="en-US" sz="5000" b="1" dirty="0" smtClean="0">
                <a:ln w="12700">
                  <a:solidFill>
                    <a:schemeClr val="tx1"/>
                  </a:solidFill>
                  <a:prstDash val="solid"/>
                </a:ln>
                <a:solidFill>
                  <a:schemeClr val="bg1"/>
                </a:solidFill>
                <a:effectLst>
                  <a:outerShdw blurRad="12700" dist="50800" dir="2700000" algn="tl" rotWithShape="0">
                    <a:schemeClr val="tx1"/>
                  </a:outerShdw>
                </a:effectLst>
              </a:rPr>
              <a:t>“a son” – </a:t>
            </a:r>
            <a:r>
              <a:rPr lang="en-US" sz="5000" b="1" dirty="0" smtClean="0">
                <a:ln w="12700">
                  <a:solidFill>
                    <a:schemeClr val="tx1"/>
                  </a:solidFill>
                  <a:prstDash val="solid"/>
                </a:ln>
                <a:solidFill>
                  <a:srgbClr val="00CCFF"/>
                </a:solidFill>
                <a:effectLst>
                  <a:outerShdw blurRad="12700" dist="50800" dir="2700000" algn="tl" rotWithShape="0">
                    <a:schemeClr val="tx1"/>
                  </a:outerShdw>
                </a:effectLst>
              </a:rPr>
              <a:t>His Deity</a:t>
            </a:r>
          </a:p>
          <a:p>
            <a:pPr algn="ctr"/>
            <a:r>
              <a:rPr lang="en-US" sz="5000" b="1" dirty="0" smtClean="0">
                <a:ln w="12700">
                  <a:solidFill>
                    <a:schemeClr val="tx1"/>
                  </a:solidFill>
                  <a:prstDash val="solid"/>
                </a:ln>
                <a:solidFill>
                  <a:srgbClr val="FFC000"/>
                </a:solidFill>
                <a:effectLst>
                  <a:outerShdw blurRad="12700" dist="50800" dir="2700000" algn="tl" rotWithShape="0">
                    <a:schemeClr val="tx1"/>
                  </a:outerShdw>
                </a:effectLst>
              </a:rPr>
              <a:t>He is the Son of God</a:t>
            </a:r>
            <a:endParaRPr lang="en-US" sz="5000" b="1" dirty="0">
              <a:ln w="12700">
                <a:solidFill>
                  <a:schemeClr val="tx1"/>
                </a:solidFill>
                <a:prstDash val="solid"/>
              </a:ln>
              <a:solidFill>
                <a:srgbClr val="FFC000"/>
              </a:solidFill>
              <a:effectLst>
                <a:outerShdw blurRad="12700" dist="50800" dir="2700000" algn="tl" rotWithShape="0">
                  <a:schemeClr val="tx1"/>
                </a:outerShdw>
              </a:effectLst>
            </a:endParaRPr>
          </a:p>
        </p:txBody>
      </p:sp>
      <p:sp>
        <p:nvSpPr>
          <p:cNvPr id="14" name="Rectangle 13"/>
          <p:cNvSpPr/>
          <p:nvPr/>
        </p:nvSpPr>
        <p:spPr>
          <a:xfrm>
            <a:off x="575563" y="4678358"/>
            <a:ext cx="7992874" cy="1631216"/>
          </a:xfrm>
          <a:prstGeom prst="rect">
            <a:avLst/>
          </a:prstGeom>
          <a:noFill/>
          <a:effectLst>
            <a:softEdge rad="127000"/>
          </a:effectLst>
        </p:spPr>
        <p:txBody>
          <a:bodyPr wrap="square" lIns="91440" tIns="45720" rIns="91440" bIns="45720">
            <a:spAutoFit/>
          </a:bodyPr>
          <a:lstStyle/>
          <a:p>
            <a:pPr algn="ctr"/>
            <a:r>
              <a:rPr lang="en-US" sz="5000" b="1" dirty="0" smtClean="0">
                <a:ln w="12700">
                  <a:solidFill>
                    <a:schemeClr val="tx1"/>
                  </a:solidFill>
                  <a:prstDash val="solid"/>
                </a:ln>
                <a:solidFill>
                  <a:schemeClr val="bg1"/>
                </a:solidFill>
                <a:effectLst>
                  <a:outerShdw blurRad="12700" dist="50800" dir="2700000" algn="tl" rotWithShape="0">
                    <a:schemeClr val="tx1"/>
                  </a:outerShdw>
                </a:effectLst>
              </a:rPr>
              <a:t>“the government” – </a:t>
            </a:r>
            <a:r>
              <a:rPr lang="en-US" sz="5000" b="1" dirty="0" smtClean="0">
                <a:ln w="12700">
                  <a:solidFill>
                    <a:schemeClr val="tx1"/>
                  </a:solidFill>
                  <a:prstDash val="solid"/>
                </a:ln>
                <a:solidFill>
                  <a:srgbClr val="00CCFF"/>
                </a:solidFill>
                <a:effectLst>
                  <a:outerShdw blurRad="12700" dist="50800" dir="2700000" algn="tl" rotWithShape="0">
                    <a:schemeClr val="tx1"/>
                  </a:outerShdw>
                </a:effectLst>
              </a:rPr>
              <a:t>His Rule </a:t>
            </a:r>
          </a:p>
          <a:p>
            <a:pPr algn="ctr"/>
            <a:r>
              <a:rPr lang="en-US" sz="5000" b="1" dirty="0" smtClean="0">
                <a:ln w="12700">
                  <a:solidFill>
                    <a:schemeClr val="tx1"/>
                  </a:solidFill>
                  <a:prstDash val="solid"/>
                </a:ln>
                <a:solidFill>
                  <a:srgbClr val="FFC000"/>
                </a:solidFill>
                <a:effectLst>
                  <a:outerShdw blurRad="12700" dist="50800" dir="2700000" algn="tl" rotWithShape="0">
                    <a:schemeClr val="tx1"/>
                  </a:outerShdw>
                </a:effectLst>
              </a:rPr>
              <a:t>He is the King of kings</a:t>
            </a:r>
            <a:endParaRPr lang="en-US" sz="50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6" name="Picture 15"/>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Tree>
    <p:extLst>
      <p:ext uri="{BB962C8B-B14F-4D97-AF65-F5344CB8AC3E}">
        <p14:creationId xmlns:p14="http://schemas.microsoft.com/office/powerpoint/2010/main" val="2970897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3170099"/>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 Kingdom was offered with sufficient evidence through signs and wonders </a:t>
            </a:r>
            <a:r>
              <a:rPr lang="en-US" sz="4000" b="1" dirty="0">
                <a:ln w="19050">
                  <a:solidFill>
                    <a:schemeClr val="tx1"/>
                  </a:solidFill>
                  <a:prstDash val="solid"/>
                </a:ln>
                <a:solidFill>
                  <a:srgbClr val="FFFF00"/>
                </a:solidFill>
                <a:effectLst>
                  <a:outerShdw blurRad="12700" dist="50800" dir="2700000" algn="tl" rotWithShape="0">
                    <a:schemeClr val="tx1"/>
                  </a:outerShdw>
                </a:effectLst>
              </a:rPr>
              <a:t>(4-12)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of Jesus’ right to rule as the King of David.  But the King was rejected, “the Pharisee sought to destroy Him.” </a:t>
            </a:r>
            <a:r>
              <a:rPr lang="en-US" sz="4000" b="1" dirty="0" smtClean="0">
                <a:ln w="19050">
                  <a:solidFill>
                    <a:schemeClr val="tx1"/>
                  </a:solidFill>
                  <a:prstDash val="solid"/>
                </a:ln>
                <a:solidFill>
                  <a:srgbClr val="FFFF00"/>
                </a:solidFill>
                <a:effectLst>
                  <a:outerShdw blurRad="12700" dist="50800" dir="2700000" algn="tl" rotWithShape="0">
                    <a:schemeClr val="tx1"/>
                  </a:outerShdw>
                </a:effectLst>
              </a:rPr>
              <a:t>(12:14) </a:t>
            </a:r>
          </a:p>
        </p:txBody>
      </p:sp>
      <p:sp>
        <p:nvSpPr>
          <p:cNvPr id="11" name="Rectangle 10"/>
          <p:cNvSpPr/>
          <p:nvPr/>
        </p:nvSpPr>
        <p:spPr>
          <a:xfrm>
            <a:off x="80632" y="4452499"/>
            <a:ext cx="8973589" cy="193899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At this juncture Jesus began to speak of declaring justice to the Gentiles and the Gentiles believing in His name.” </a:t>
            </a:r>
            <a:r>
              <a:rPr lang="en-US" sz="3600" b="1" dirty="0" smtClean="0">
                <a:ln w="19050">
                  <a:solidFill>
                    <a:schemeClr val="tx1"/>
                  </a:solidFill>
                  <a:prstDash val="solid"/>
                </a:ln>
                <a:solidFill>
                  <a:srgbClr val="FFC000"/>
                </a:solidFill>
                <a:effectLst>
                  <a:outerShdw blurRad="12700" dist="50800" dir="2700000" algn="tl" rotWithShape="0">
                    <a:schemeClr val="tx1"/>
                  </a:outerShdw>
                </a:effectLst>
              </a:rPr>
              <a:t>(12:18-21)</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p>
        </p:txBody>
      </p:sp>
    </p:spTree>
    <p:extLst>
      <p:ext uri="{BB962C8B-B14F-4D97-AF65-F5344CB8AC3E}">
        <p14:creationId xmlns:p14="http://schemas.microsoft.com/office/powerpoint/2010/main" val="3696595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2677656"/>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After healing a blind and mute man… “and all </a:t>
            </a:r>
            <a:r>
              <a:rPr lang="en-US" sz="4200" b="1" dirty="0">
                <a:ln w="19050">
                  <a:solidFill>
                    <a:schemeClr val="tx1"/>
                  </a:solidFill>
                  <a:prstDash val="solid"/>
                </a:ln>
                <a:solidFill>
                  <a:schemeClr val="bg1"/>
                </a:solidFill>
                <a:effectLst>
                  <a:outerShdw blurRad="12700" dist="50800" dir="2700000" algn="tl" rotWithShape="0">
                    <a:schemeClr val="tx1"/>
                  </a:outerShdw>
                </a:effectLst>
              </a:rPr>
              <a:t>the multitudes were amazed and said, </a:t>
            </a:r>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“Could </a:t>
            </a:r>
            <a:r>
              <a:rPr lang="en-US" sz="4200" b="1" dirty="0">
                <a:ln w="19050">
                  <a:solidFill>
                    <a:schemeClr val="tx1"/>
                  </a:solidFill>
                  <a:prstDash val="solid"/>
                </a:ln>
                <a:solidFill>
                  <a:schemeClr val="bg1"/>
                </a:solidFill>
                <a:effectLst>
                  <a:outerShdw blurRad="12700" dist="50800" dir="2700000" algn="tl" rotWithShape="0">
                    <a:schemeClr val="tx1"/>
                  </a:outerShdw>
                </a:effectLst>
              </a:rPr>
              <a:t>this be the Son of David</a:t>
            </a:r>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200" b="1" dirty="0" smtClean="0">
                <a:ln w="19050">
                  <a:solidFill>
                    <a:schemeClr val="tx1"/>
                  </a:solidFill>
                  <a:prstDash val="solid"/>
                </a:ln>
                <a:solidFill>
                  <a:srgbClr val="FFC000"/>
                </a:solidFill>
                <a:effectLst>
                  <a:outerShdw blurRad="12700" dist="50800" dir="2700000" algn="tl" rotWithShape="0">
                    <a:schemeClr val="tx1"/>
                  </a:outerShdw>
                </a:effectLst>
              </a:rPr>
              <a:t>(12:23) </a:t>
            </a:r>
          </a:p>
        </p:txBody>
      </p:sp>
      <p:sp>
        <p:nvSpPr>
          <p:cNvPr id="12" name="Rectangle 11"/>
          <p:cNvSpPr/>
          <p:nvPr/>
        </p:nvSpPr>
        <p:spPr>
          <a:xfrm>
            <a:off x="147827" y="3956924"/>
            <a:ext cx="8839200" cy="2677656"/>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The Pharisee rejected this claim, saying instead He preforms this by the power of the ruler of the demons </a:t>
            </a:r>
            <a:r>
              <a:rPr lang="en-US" sz="4200" b="1" dirty="0" smtClean="0">
                <a:ln w="19050">
                  <a:solidFill>
                    <a:schemeClr val="tx1"/>
                  </a:solidFill>
                  <a:prstDash val="solid"/>
                </a:ln>
                <a:solidFill>
                  <a:srgbClr val="FFC000"/>
                </a:solidFill>
                <a:effectLst>
                  <a:outerShdw blurRad="12700" dist="50800" dir="2700000" algn="tl" rotWithShape="0">
                    <a:schemeClr val="tx1"/>
                  </a:outerShdw>
                </a:effectLst>
              </a:rPr>
              <a:t>(12:24)</a:t>
            </a:r>
          </a:p>
        </p:txBody>
      </p:sp>
    </p:spTree>
    <p:extLst>
      <p:ext uri="{BB962C8B-B14F-4D97-AF65-F5344CB8AC3E}">
        <p14:creationId xmlns:p14="http://schemas.microsoft.com/office/powerpoint/2010/main" val="3956746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20691"/>
            <a:ext cx="8839200" cy="2031325"/>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Jesus called the generation of Jews with which he was speaking, “</a:t>
            </a:r>
            <a:r>
              <a:rPr lang="en-US" sz="4200" b="1" dirty="0" smtClean="0">
                <a:ln w="19050">
                  <a:solidFill>
                    <a:schemeClr val="tx1"/>
                  </a:solidFill>
                  <a:prstDash val="solid"/>
                </a:ln>
                <a:solidFill>
                  <a:srgbClr val="FFC000"/>
                </a:solidFill>
                <a:effectLst>
                  <a:outerShdw blurRad="12700" dist="50800" dir="2700000" algn="tl" rotWithShape="0">
                    <a:schemeClr val="tx1"/>
                  </a:outerShdw>
                </a:effectLst>
              </a:rPr>
              <a:t>this wicked generation</a:t>
            </a:r>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200" b="1" dirty="0" smtClean="0">
                <a:ln w="19050">
                  <a:solidFill>
                    <a:schemeClr val="tx1"/>
                  </a:solidFill>
                  <a:prstDash val="solid"/>
                </a:ln>
                <a:solidFill>
                  <a:srgbClr val="FFC000"/>
                </a:solidFill>
                <a:effectLst>
                  <a:outerShdw blurRad="12700" dist="50800" dir="2700000" algn="tl" rotWithShape="0">
                    <a:schemeClr val="tx1"/>
                  </a:outerShdw>
                </a:effectLst>
              </a:rPr>
              <a:t>(12:23) </a:t>
            </a:r>
          </a:p>
        </p:txBody>
      </p:sp>
      <p:sp>
        <p:nvSpPr>
          <p:cNvPr id="12" name="Rectangle 11"/>
          <p:cNvSpPr/>
          <p:nvPr/>
        </p:nvSpPr>
        <p:spPr>
          <a:xfrm>
            <a:off x="73914" y="3348418"/>
            <a:ext cx="8996173" cy="2677656"/>
          </a:xfrm>
          <a:prstGeom prst="rect">
            <a:avLst/>
          </a:prstGeom>
          <a:noFill/>
          <a:effectLst>
            <a:softEdge rad="127000"/>
          </a:effectLst>
        </p:spPr>
        <p:txBody>
          <a:bodyPr wrap="square" lIns="91440" tIns="45720" rIns="91440" bIns="45720">
            <a:spAutoFit/>
          </a:bodyPr>
          <a:lstStyle/>
          <a:p>
            <a:pPr algn="just"/>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“Therefore </a:t>
            </a:r>
            <a:r>
              <a:rPr lang="en-US" sz="4200" b="1" dirty="0">
                <a:ln w="19050">
                  <a:solidFill>
                    <a:schemeClr val="tx1"/>
                  </a:solidFill>
                  <a:prstDash val="solid"/>
                </a:ln>
                <a:solidFill>
                  <a:schemeClr val="bg1"/>
                </a:solidFill>
                <a:effectLst>
                  <a:outerShdw blurRad="12700" dist="50800" dir="2700000" algn="tl" rotWithShape="0">
                    <a:schemeClr val="tx1"/>
                  </a:outerShdw>
                </a:effectLst>
              </a:rPr>
              <a:t>I say to you, the kingdom of God will be taken from you and given to a nation bearing the fruits of it</a:t>
            </a:r>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200" b="1" dirty="0" smtClean="0">
                <a:ln w="19050">
                  <a:solidFill>
                    <a:schemeClr val="tx1"/>
                  </a:solidFill>
                  <a:prstDash val="solid"/>
                </a:ln>
                <a:solidFill>
                  <a:srgbClr val="FFC000"/>
                </a:solidFill>
                <a:effectLst>
                  <a:outerShdw blurRad="12700" dist="50800" dir="2700000" algn="tl" rotWithShape="0">
                    <a:schemeClr val="tx1"/>
                  </a:outerShdw>
                </a:effectLst>
              </a:rPr>
              <a:t>(21:43)</a:t>
            </a:r>
          </a:p>
        </p:txBody>
      </p:sp>
    </p:spTree>
    <p:extLst>
      <p:ext uri="{BB962C8B-B14F-4D97-AF65-F5344CB8AC3E}">
        <p14:creationId xmlns:p14="http://schemas.microsoft.com/office/powerpoint/2010/main" val="2445583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88799" y="4216246"/>
            <a:ext cx="8839200" cy="2554545"/>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“Therefore, when </a:t>
            </a:r>
            <a:r>
              <a:rPr lang="en-US" sz="4000" b="1" dirty="0">
                <a:ln w="19050">
                  <a:solidFill>
                    <a:schemeClr val="tx1"/>
                  </a:solidFill>
                  <a:prstDash val="solid"/>
                </a:ln>
                <a:solidFill>
                  <a:schemeClr val="bg1"/>
                </a:solidFill>
                <a:effectLst>
                  <a:outerShdw blurRad="12700" dist="50800" dir="2700000" algn="tl" rotWithShape="0">
                    <a:schemeClr val="tx1"/>
                  </a:outerShdw>
                </a:effectLst>
              </a:rPr>
              <a:t>they had come together, they asked Him, saying, "Lord, will You </a:t>
            </a:r>
            <a:r>
              <a:rPr lang="en-US" sz="4000" b="1" dirty="0">
                <a:ln w="19050">
                  <a:solidFill>
                    <a:schemeClr val="tx1"/>
                  </a:solidFill>
                  <a:prstDash val="solid"/>
                </a:ln>
                <a:solidFill>
                  <a:srgbClr val="FFC000"/>
                </a:solidFill>
                <a:effectLst>
                  <a:outerShdw blurRad="12700" dist="50800" dir="2700000" algn="tl" rotWithShape="0">
                    <a:schemeClr val="tx1"/>
                  </a:outerShdw>
                </a:effectLst>
              </a:rPr>
              <a:t>at this time restore the kingdom to Israel</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a:t>
            </a:r>
            <a:r>
              <a:rPr lang="en-US" sz="4000" b="1" dirty="0">
                <a:ln w="19050">
                  <a:solidFill>
                    <a:schemeClr val="tx1"/>
                  </a:solidFill>
                  <a:prstDash val="solid"/>
                </a:ln>
                <a:solidFill>
                  <a:srgbClr val="FFC000"/>
                </a:solidFill>
                <a:effectLst>
                  <a:outerShdw blurRad="12700" dist="50800" dir="2700000" algn="tl" rotWithShape="0">
                    <a:schemeClr val="tx1"/>
                  </a:outerShdw>
                </a:effectLst>
              </a:rPr>
              <a:t>Acts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1:6-7) </a:t>
            </a:r>
          </a:p>
        </p:txBody>
      </p:sp>
      <p:sp>
        <p:nvSpPr>
          <p:cNvPr id="12" name="Rectangle 11"/>
          <p:cNvSpPr/>
          <p:nvPr/>
        </p:nvSpPr>
        <p:spPr>
          <a:xfrm>
            <a:off x="112410" y="1096393"/>
            <a:ext cx="8996173" cy="3170099"/>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Jesus, “presented </a:t>
            </a:r>
            <a:r>
              <a:rPr lang="en-US" sz="4000" b="1" dirty="0">
                <a:ln w="19050">
                  <a:solidFill>
                    <a:schemeClr val="tx1"/>
                  </a:solidFill>
                  <a:prstDash val="solid"/>
                </a:ln>
                <a:solidFill>
                  <a:schemeClr val="bg1"/>
                </a:solidFill>
                <a:effectLst>
                  <a:outerShdw blurRad="12700" dist="50800" dir="2700000" algn="tl" rotWithShape="0">
                    <a:schemeClr val="tx1"/>
                  </a:outerShdw>
                </a:effectLst>
              </a:rPr>
              <a:t>Himself alive </a:t>
            </a:r>
            <a:r>
              <a:rPr lang="en-US" sz="4000" b="1" u="sng" dirty="0">
                <a:ln w="19050">
                  <a:solidFill>
                    <a:schemeClr val="tx1"/>
                  </a:solidFill>
                  <a:prstDash val="solid"/>
                </a:ln>
                <a:solidFill>
                  <a:schemeClr val="bg1"/>
                </a:solidFill>
                <a:effectLst>
                  <a:outerShdw blurRad="12700" dist="50800" dir="2700000" algn="tl" rotWithShape="0">
                    <a:schemeClr val="tx1"/>
                  </a:outerShdw>
                </a:effectLst>
              </a:rPr>
              <a:t>after</a:t>
            </a:r>
            <a:r>
              <a:rPr lang="en-US" sz="4000" b="1" dirty="0">
                <a:ln w="19050">
                  <a:solidFill>
                    <a:schemeClr val="tx1"/>
                  </a:solidFill>
                  <a:prstDash val="solid"/>
                </a:ln>
                <a:solidFill>
                  <a:schemeClr val="bg1"/>
                </a:solidFill>
                <a:effectLst>
                  <a:outerShdw blurRad="12700" dist="50800" dir="2700000" algn="tl" rotWithShape="0">
                    <a:schemeClr val="tx1"/>
                  </a:outerShdw>
                </a:effectLst>
              </a:rPr>
              <a:t> His suffering by many infallible proofs, being seen by them during </a:t>
            </a:r>
            <a:r>
              <a:rPr lang="en-US" sz="4000" b="1" u="sng" dirty="0">
                <a:ln w="19050">
                  <a:solidFill>
                    <a:schemeClr val="tx1"/>
                  </a:solidFill>
                  <a:prstDash val="solid"/>
                </a:ln>
                <a:solidFill>
                  <a:schemeClr val="bg1"/>
                </a:solidFill>
                <a:effectLst>
                  <a:outerShdw blurRad="12700" dist="50800" dir="2700000" algn="tl" rotWithShape="0">
                    <a:schemeClr val="tx1"/>
                  </a:outerShdw>
                </a:effectLst>
              </a:rPr>
              <a:t>forty</a:t>
            </a:r>
            <a:r>
              <a:rPr lang="en-US" sz="4000" b="1" dirty="0">
                <a:ln w="19050">
                  <a:solidFill>
                    <a:schemeClr val="tx1"/>
                  </a:solidFill>
                  <a:prstDash val="solid"/>
                </a:ln>
                <a:solidFill>
                  <a:schemeClr val="bg1"/>
                </a:solidFill>
                <a:effectLst>
                  <a:outerShdw blurRad="12700" dist="50800" dir="2700000" algn="tl" rotWithShape="0">
                    <a:schemeClr val="tx1"/>
                  </a:outerShdw>
                </a:effectLst>
              </a:rPr>
              <a:t> </a:t>
            </a:r>
            <a:r>
              <a:rPr lang="en-US" sz="4000" b="1" u="sng" dirty="0">
                <a:ln w="19050">
                  <a:solidFill>
                    <a:schemeClr val="tx1"/>
                  </a:solidFill>
                  <a:prstDash val="solid"/>
                </a:ln>
                <a:solidFill>
                  <a:schemeClr val="bg1"/>
                </a:solidFill>
                <a:effectLst>
                  <a:outerShdw blurRad="12700" dist="50800" dir="2700000" algn="tl" rotWithShape="0">
                    <a:schemeClr val="tx1"/>
                  </a:outerShdw>
                </a:effectLst>
              </a:rPr>
              <a:t>days</a:t>
            </a:r>
            <a:r>
              <a:rPr lang="en-US" sz="4000" b="1" dirty="0">
                <a:ln w="19050">
                  <a:solidFill>
                    <a:schemeClr val="tx1"/>
                  </a:solidFill>
                  <a:prstDash val="solid"/>
                </a:ln>
                <a:solidFill>
                  <a:schemeClr val="bg1"/>
                </a:solidFill>
                <a:effectLst>
                  <a:outerShdw blurRad="12700" dist="50800" dir="2700000" algn="tl" rotWithShape="0">
                    <a:schemeClr val="tx1"/>
                  </a:outerShdw>
                </a:effectLst>
              </a:rPr>
              <a:t> and speaking of the </a:t>
            </a:r>
            <a:r>
              <a:rPr lang="en-US" sz="4000" b="1" dirty="0">
                <a:ln w="19050">
                  <a:solidFill>
                    <a:schemeClr val="tx1"/>
                  </a:solidFill>
                  <a:prstDash val="solid"/>
                </a:ln>
                <a:solidFill>
                  <a:srgbClr val="FFC000"/>
                </a:solidFill>
                <a:effectLst>
                  <a:outerShdw blurRad="12700" dist="50800" dir="2700000" algn="tl" rotWithShape="0">
                    <a:schemeClr val="tx1"/>
                  </a:outerShdw>
                </a:effectLst>
              </a:rPr>
              <a:t>things</a:t>
            </a:r>
            <a:r>
              <a:rPr lang="en-US" sz="4000" b="1" dirty="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a:ln w="19050">
                  <a:solidFill>
                    <a:schemeClr val="tx1"/>
                  </a:solidFill>
                  <a:prstDash val="solid"/>
                </a:ln>
                <a:solidFill>
                  <a:srgbClr val="FFC000"/>
                </a:solidFill>
                <a:effectLst>
                  <a:outerShdw blurRad="12700" dist="50800" dir="2700000" algn="tl" rotWithShape="0">
                    <a:schemeClr val="tx1"/>
                  </a:outerShdw>
                </a:effectLst>
              </a:rPr>
              <a:t>pertaining to the kingdom of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God</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(Acts 1:3)</a:t>
            </a:r>
          </a:p>
        </p:txBody>
      </p:sp>
    </p:spTree>
    <p:extLst>
      <p:ext uri="{BB962C8B-B14F-4D97-AF65-F5344CB8AC3E}">
        <p14:creationId xmlns:p14="http://schemas.microsoft.com/office/powerpoint/2010/main" val="138924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52400" y="5629945"/>
            <a:ext cx="8839200" cy="1200329"/>
          </a:xfrm>
          <a:prstGeom prst="rect">
            <a:avLst/>
          </a:prstGeom>
          <a:noFill/>
          <a:effectLst>
            <a:softEdge rad="127000"/>
          </a:effectLst>
        </p:spPr>
        <p:txBody>
          <a:bodyPr wrap="square" lIns="91440" tIns="45720" rIns="91440" bIns="45720">
            <a:spAutoFit/>
          </a:bodyPr>
          <a:lstStyle/>
          <a:p>
            <a:pPr algn="just"/>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“Lord, will You at this time </a:t>
            </a:r>
            <a:r>
              <a:rPr lang="en-US" sz="3600" b="1" dirty="0" smtClean="0">
                <a:ln w="19050">
                  <a:solidFill>
                    <a:schemeClr val="tx1"/>
                  </a:solidFill>
                  <a:prstDash val="solid"/>
                </a:ln>
                <a:solidFill>
                  <a:srgbClr val="FFC000"/>
                </a:solidFill>
                <a:effectLst>
                  <a:outerShdw blurRad="12700" dist="50800" dir="2700000" algn="tl" rotWithShape="0">
                    <a:schemeClr val="tx1"/>
                  </a:outerShdw>
                </a:effectLst>
              </a:rPr>
              <a:t>restore the </a:t>
            </a:r>
            <a:r>
              <a:rPr lang="en-US" sz="3600" b="1" dirty="0">
                <a:ln w="19050">
                  <a:solidFill>
                    <a:schemeClr val="tx1"/>
                  </a:solidFill>
                  <a:prstDash val="solid"/>
                </a:ln>
                <a:solidFill>
                  <a:srgbClr val="FFC000"/>
                </a:solidFill>
                <a:effectLst>
                  <a:outerShdw blurRad="12700" dist="50800" dir="2700000" algn="tl" rotWithShape="0">
                    <a:schemeClr val="tx1"/>
                  </a:outerShdw>
                </a:effectLst>
              </a:rPr>
              <a:t>kingdom to Israel</a:t>
            </a:r>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a:t>
            </a:r>
            <a:endParaRPr lang="en-US" sz="36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284805" y="1109407"/>
            <a:ext cx="8345790" cy="707886"/>
          </a:xfrm>
          <a:prstGeom prst="rect">
            <a:avLst/>
          </a:prstGeom>
          <a:noFill/>
          <a:effectLst>
            <a:softEdge rad="127000"/>
          </a:effectLst>
        </p:spPr>
        <p:txBody>
          <a:bodyPr wrap="square" lIns="91440" tIns="45720" rIns="91440" bIns="45720">
            <a:spAutoFit/>
          </a:bodyPr>
          <a:lstStyle/>
          <a:p>
            <a:pPr algn="just"/>
            <a:r>
              <a:rPr lang="en-US" sz="4000" b="1" u="sng" dirty="0" smtClean="0">
                <a:ln w="19050">
                  <a:solidFill>
                    <a:schemeClr val="tx1"/>
                  </a:solidFill>
                  <a:prstDash val="solid"/>
                </a:ln>
                <a:solidFill>
                  <a:srgbClr val="FFC000"/>
                </a:solidFill>
                <a:effectLst>
                  <a:outerShdw blurRad="12700" dist="50800" dir="2700000" algn="tl" rotWithShape="0">
                    <a:schemeClr val="tx1"/>
                  </a:outerShdw>
                </a:effectLst>
              </a:rPr>
              <a:t>First</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they expected a literal kingdom.</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319149" y="1831985"/>
            <a:ext cx="8579896" cy="1323439"/>
          </a:xfrm>
          <a:prstGeom prst="rect">
            <a:avLst/>
          </a:prstGeom>
          <a:noFill/>
          <a:effectLst>
            <a:softEdge rad="127000"/>
          </a:effectLst>
        </p:spPr>
        <p:txBody>
          <a:bodyPr wrap="square" lIns="91440" tIns="45720" rIns="91440" bIns="45720">
            <a:spAutoFit/>
          </a:bodyPr>
          <a:lstStyle/>
          <a:p>
            <a:pPr algn="just"/>
            <a:r>
              <a:rPr lang="en-US" sz="4000" b="1" u="sng" dirty="0" smtClean="0">
                <a:ln w="19050">
                  <a:solidFill>
                    <a:schemeClr val="tx1"/>
                  </a:solidFill>
                  <a:prstDash val="solid"/>
                </a:ln>
                <a:solidFill>
                  <a:srgbClr val="FFC000"/>
                </a:solidFill>
                <a:effectLst>
                  <a:outerShdw blurRad="12700" dist="50800" dir="2700000" algn="tl" rotWithShape="0">
                    <a:schemeClr val="tx1"/>
                  </a:outerShdw>
                </a:effectLst>
              </a:rPr>
              <a:t>Second</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they expected the Kingdom to be given to Israel.</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4" name="Rectangle 13"/>
          <p:cNvSpPr/>
          <p:nvPr/>
        </p:nvSpPr>
        <p:spPr>
          <a:xfrm>
            <a:off x="295666" y="3083624"/>
            <a:ext cx="8702222" cy="1323439"/>
          </a:xfrm>
          <a:prstGeom prst="rect">
            <a:avLst/>
          </a:prstGeom>
          <a:noFill/>
          <a:effectLst>
            <a:softEdge rad="127000"/>
          </a:effectLst>
        </p:spPr>
        <p:txBody>
          <a:bodyPr wrap="square" lIns="91440" tIns="45720" rIns="91440" bIns="45720">
            <a:spAutoFit/>
          </a:bodyPr>
          <a:lstStyle/>
          <a:p>
            <a:pPr algn="just"/>
            <a:r>
              <a:rPr lang="en-US" sz="4000" b="1" u="sng" dirty="0" smtClean="0">
                <a:ln w="19050">
                  <a:solidFill>
                    <a:schemeClr val="tx1"/>
                  </a:solidFill>
                  <a:prstDash val="solid"/>
                </a:ln>
                <a:solidFill>
                  <a:srgbClr val="FFC000"/>
                </a:solidFill>
                <a:effectLst>
                  <a:outerShdw blurRad="12700" dist="50800" dir="2700000" algn="tl" rotWithShape="0">
                    <a:schemeClr val="tx1"/>
                  </a:outerShdw>
                </a:effectLst>
              </a:rPr>
              <a:t>Third</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they knew the Kingdom was still future.</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7" name="Rectangle 16"/>
          <p:cNvSpPr/>
          <p:nvPr/>
        </p:nvSpPr>
        <p:spPr>
          <a:xfrm>
            <a:off x="319149" y="4267797"/>
            <a:ext cx="8680500" cy="1323439"/>
          </a:xfrm>
          <a:prstGeom prst="rect">
            <a:avLst/>
          </a:prstGeom>
          <a:noFill/>
          <a:effectLst>
            <a:softEdge rad="127000"/>
          </a:effectLst>
        </p:spPr>
        <p:txBody>
          <a:bodyPr wrap="square" lIns="91440" tIns="45720" rIns="91440" bIns="45720">
            <a:spAutoFit/>
          </a:bodyPr>
          <a:lstStyle/>
          <a:p>
            <a:pPr algn="just"/>
            <a:r>
              <a:rPr lang="en-US" sz="4000" b="1" u="sng" dirty="0" smtClean="0">
                <a:ln w="19050">
                  <a:solidFill>
                    <a:schemeClr val="tx1"/>
                  </a:solidFill>
                  <a:prstDash val="solid"/>
                </a:ln>
                <a:solidFill>
                  <a:srgbClr val="FFC000"/>
                </a:solidFill>
                <a:effectLst>
                  <a:outerShdw blurRad="12700" dist="50800" dir="2700000" algn="tl" rotWithShape="0">
                    <a:schemeClr val="tx1"/>
                  </a:outerShdw>
                </a:effectLst>
              </a:rPr>
              <a:t>Fourth</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they expected His return to be before the Kingdom was established</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42612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7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1" grpId="0"/>
      <p:bldP spid="14"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52400" y="5634462"/>
            <a:ext cx="8839200" cy="1200329"/>
          </a:xfrm>
          <a:prstGeom prst="rect">
            <a:avLst/>
          </a:prstGeom>
          <a:noFill/>
          <a:effectLst>
            <a:softEdge rad="127000"/>
          </a:effectLst>
        </p:spPr>
        <p:txBody>
          <a:bodyPr wrap="square" lIns="91440" tIns="45720" rIns="91440" bIns="45720">
            <a:spAutoFit/>
          </a:bodyPr>
          <a:lstStyle/>
          <a:p>
            <a:pPr algn="just"/>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“Lord, will You at this time </a:t>
            </a:r>
            <a:r>
              <a:rPr lang="en-US" sz="3600" b="1" dirty="0" smtClean="0">
                <a:ln w="19050">
                  <a:solidFill>
                    <a:schemeClr val="tx1"/>
                  </a:solidFill>
                  <a:prstDash val="solid"/>
                </a:ln>
                <a:solidFill>
                  <a:srgbClr val="FFC000"/>
                </a:solidFill>
                <a:effectLst>
                  <a:outerShdw blurRad="12700" dist="50800" dir="2700000" algn="tl" rotWithShape="0">
                    <a:schemeClr val="tx1"/>
                  </a:outerShdw>
                </a:effectLst>
              </a:rPr>
              <a:t>restore the </a:t>
            </a:r>
            <a:r>
              <a:rPr lang="en-US" sz="3600" b="1" dirty="0">
                <a:ln w="19050">
                  <a:solidFill>
                    <a:schemeClr val="tx1"/>
                  </a:solidFill>
                  <a:prstDash val="solid"/>
                </a:ln>
                <a:solidFill>
                  <a:srgbClr val="FFC000"/>
                </a:solidFill>
                <a:effectLst>
                  <a:outerShdw blurRad="12700" dist="50800" dir="2700000" algn="tl" rotWithShape="0">
                    <a:schemeClr val="tx1"/>
                  </a:outerShdw>
                </a:effectLst>
              </a:rPr>
              <a:t>kingdom to Israel</a:t>
            </a:r>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a:t>
            </a:r>
            <a:endParaRPr lang="en-US" sz="36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980602" y="1109407"/>
            <a:ext cx="7182796"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Did the Disciple get it wrong? </a:t>
            </a:r>
          </a:p>
        </p:txBody>
      </p:sp>
      <p:sp>
        <p:nvSpPr>
          <p:cNvPr id="11" name="Rectangle 10"/>
          <p:cNvSpPr/>
          <p:nvPr/>
        </p:nvSpPr>
        <p:spPr>
          <a:xfrm>
            <a:off x="149554" y="1866443"/>
            <a:ext cx="8747648" cy="378565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Some commentators say the disciples were being carnal and were still befuddled about the Kingdom. They were clinging to old ideas about Israel’s future and did not realize Jesus repudiated.</a:t>
            </a:r>
          </a:p>
        </p:txBody>
      </p:sp>
    </p:spTree>
    <p:extLst>
      <p:ext uri="{BB962C8B-B14F-4D97-AF65-F5344CB8AC3E}">
        <p14:creationId xmlns:p14="http://schemas.microsoft.com/office/powerpoint/2010/main" val="1999363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52400" y="5634462"/>
            <a:ext cx="8839200" cy="1200329"/>
          </a:xfrm>
          <a:prstGeom prst="rect">
            <a:avLst/>
          </a:prstGeom>
          <a:noFill/>
          <a:effectLst>
            <a:softEdge rad="127000"/>
          </a:effectLst>
        </p:spPr>
        <p:txBody>
          <a:bodyPr wrap="square" lIns="91440" tIns="45720" rIns="91440" bIns="45720">
            <a:spAutoFit/>
          </a:bodyPr>
          <a:lstStyle/>
          <a:p>
            <a:pPr algn="just"/>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“Lord, will You at this time </a:t>
            </a:r>
            <a:r>
              <a:rPr lang="en-US" sz="3600" b="1" dirty="0" smtClean="0">
                <a:ln w="19050">
                  <a:solidFill>
                    <a:schemeClr val="tx1"/>
                  </a:solidFill>
                  <a:prstDash val="solid"/>
                </a:ln>
                <a:solidFill>
                  <a:srgbClr val="FFC000"/>
                </a:solidFill>
                <a:effectLst>
                  <a:outerShdw blurRad="12700" dist="50800" dir="2700000" algn="tl" rotWithShape="0">
                    <a:schemeClr val="tx1"/>
                  </a:outerShdw>
                </a:effectLst>
              </a:rPr>
              <a:t>restore the </a:t>
            </a:r>
            <a:r>
              <a:rPr lang="en-US" sz="3600" b="1" dirty="0">
                <a:ln w="19050">
                  <a:solidFill>
                    <a:schemeClr val="tx1"/>
                  </a:solidFill>
                  <a:prstDash val="solid"/>
                </a:ln>
                <a:solidFill>
                  <a:srgbClr val="FFC000"/>
                </a:solidFill>
                <a:effectLst>
                  <a:outerShdw blurRad="12700" dist="50800" dir="2700000" algn="tl" rotWithShape="0">
                    <a:schemeClr val="tx1"/>
                  </a:outerShdw>
                </a:effectLst>
              </a:rPr>
              <a:t>kingdom to Israel</a:t>
            </a:r>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a:t>
            </a:r>
            <a:endParaRPr lang="en-US" sz="36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980602" y="1109407"/>
            <a:ext cx="7182796"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Did the Disciple get it wrong? </a:t>
            </a:r>
          </a:p>
        </p:txBody>
      </p:sp>
      <p:sp>
        <p:nvSpPr>
          <p:cNvPr id="11" name="Rectangle 10"/>
          <p:cNvSpPr/>
          <p:nvPr/>
        </p:nvSpPr>
        <p:spPr>
          <a:xfrm>
            <a:off x="150977" y="1866443"/>
            <a:ext cx="8842046" cy="3247043"/>
          </a:xfrm>
          <a:prstGeom prst="rect">
            <a:avLst/>
          </a:prstGeom>
          <a:noFill/>
          <a:effectLst>
            <a:softEdge rad="127000"/>
          </a:effectLst>
        </p:spPr>
        <p:txBody>
          <a:bodyPr wrap="square" lIns="91440" tIns="45720" rIns="91440" bIns="45720">
            <a:spAutoFit/>
          </a:bodyPr>
          <a:lstStyle/>
          <a:p>
            <a:pPr algn="just"/>
            <a:r>
              <a:rPr lang="en-US" sz="4100" b="1" dirty="0" smtClean="0">
                <a:ln w="19050">
                  <a:solidFill>
                    <a:schemeClr val="tx1"/>
                  </a:solidFill>
                  <a:prstDash val="solid"/>
                </a:ln>
                <a:solidFill>
                  <a:srgbClr val="FFC000"/>
                </a:solidFill>
                <a:effectLst>
                  <a:outerShdw blurRad="12700" dist="50800" dir="2700000" algn="tl" rotWithShape="0">
                    <a:schemeClr val="tx1"/>
                  </a:outerShdw>
                </a:effectLst>
              </a:rPr>
              <a:t>Howard Marshall </a:t>
            </a:r>
            <a:r>
              <a:rPr lang="en-US" sz="4100" b="1" dirty="0" smtClean="0">
                <a:ln w="19050">
                  <a:solidFill>
                    <a:schemeClr val="tx1"/>
                  </a:solidFill>
                  <a:prstDash val="solid"/>
                </a:ln>
                <a:solidFill>
                  <a:schemeClr val="bg1"/>
                </a:solidFill>
                <a:effectLst>
                  <a:outerShdw blurRad="12700" dist="50800" dir="2700000" algn="tl" rotWithShape="0">
                    <a:schemeClr val="tx1"/>
                  </a:outerShdw>
                </a:effectLst>
              </a:rPr>
              <a:t>suggests the apostles, “has not yet realized that Jesus had transformed the Jewish hope of the Kingdom of God by purging it of its nationalistic elements” Silly apostles.</a:t>
            </a:r>
          </a:p>
        </p:txBody>
      </p:sp>
    </p:spTree>
    <p:extLst>
      <p:ext uri="{BB962C8B-B14F-4D97-AF65-F5344CB8AC3E}">
        <p14:creationId xmlns:p14="http://schemas.microsoft.com/office/powerpoint/2010/main" val="467151043"/>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52400" y="5634462"/>
            <a:ext cx="8839200" cy="1200329"/>
          </a:xfrm>
          <a:prstGeom prst="rect">
            <a:avLst/>
          </a:prstGeom>
          <a:noFill/>
          <a:effectLst>
            <a:softEdge rad="127000"/>
          </a:effectLst>
        </p:spPr>
        <p:txBody>
          <a:bodyPr wrap="square" lIns="91440" tIns="45720" rIns="91440" bIns="45720">
            <a:spAutoFit/>
          </a:bodyPr>
          <a:lstStyle/>
          <a:p>
            <a:pPr algn="just"/>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“Lord, will You at this time </a:t>
            </a:r>
            <a:r>
              <a:rPr lang="en-US" sz="3600" b="1" dirty="0" smtClean="0">
                <a:ln w="19050">
                  <a:solidFill>
                    <a:schemeClr val="tx1"/>
                  </a:solidFill>
                  <a:prstDash val="solid"/>
                </a:ln>
                <a:solidFill>
                  <a:srgbClr val="FFC000"/>
                </a:solidFill>
                <a:effectLst>
                  <a:outerShdw blurRad="12700" dist="50800" dir="2700000" algn="tl" rotWithShape="0">
                    <a:schemeClr val="tx1"/>
                  </a:outerShdw>
                </a:effectLst>
              </a:rPr>
              <a:t>restore the </a:t>
            </a:r>
            <a:r>
              <a:rPr lang="en-US" sz="3600" b="1" dirty="0">
                <a:ln w="19050">
                  <a:solidFill>
                    <a:schemeClr val="tx1"/>
                  </a:solidFill>
                  <a:prstDash val="solid"/>
                </a:ln>
                <a:solidFill>
                  <a:srgbClr val="FFC000"/>
                </a:solidFill>
                <a:effectLst>
                  <a:outerShdw blurRad="12700" dist="50800" dir="2700000" algn="tl" rotWithShape="0">
                    <a:schemeClr val="tx1"/>
                  </a:outerShdw>
                </a:effectLst>
              </a:rPr>
              <a:t>kingdom to Israel</a:t>
            </a:r>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a:t>
            </a:r>
            <a:endParaRPr lang="en-US" sz="36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980602" y="1109407"/>
            <a:ext cx="7182796"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Did the Disciple get it wrong? </a:t>
            </a:r>
          </a:p>
        </p:txBody>
      </p:sp>
      <p:sp>
        <p:nvSpPr>
          <p:cNvPr id="11" name="Rectangle 10"/>
          <p:cNvSpPr/>
          <p:nvPr/>
        </p:nvSpPr>
        <p:spPr>
          <a:xfrm>
            <a:off x="150977" y="1866443"/>
            <a:ext cx="8842046" cy="2616101"/>
          </a:xfrm>
          <a:prstGeom prst="rect">
            <a:avLst/>
          </a:prstGeom>
          <a:noFill/>
          <a:effectLst>
            <a:softEdge rad="127000"/>
          </a:effectLst>
        </p:spPr>
        <p:txBody>
          <a:bodyPr wrap="square" lIns="91440" tIns="45720" rIns="91440" bIns="45720">
            <a:spAutoFit/>
          </a:bodyPr>
          <a:lstStyle/>
          <a:p>
            <a:pPr algn="just"/>
            <a:r>
              <a:rPr lang="en-US" sz="4100" b="1" dirty="0" smtClean="0">
                <a:ln w="19050">
                  <a:solidFill>
                    <a:schemeClr val="tx1"/>
                  </a:solidFill>
                  <a:prstDash val="solid"/>
                </a:ln>
                <a:solidFill>
                  <a:srgbClr val="FFC000"/>
                </a:solidFill>
                <a:effectLst>
                  <a:outerShdw blurRad="12700" dist="50800" dir="2700000" algn="tl" rotWithShape="0">
                    <a:schemeClr val="tx1"/>
                  </a:outerShdw>
                </a:effectLst>
              </a:rPr>
              <a:t>F.F. Bruce </a:t>
            </a:r>
            <a:r>
              <a:rPr lang="en-US" sz="4100" b="1" dirty="0" smtClean="0">
                <a:ln w="19050">
                  <a:solidFill>
                    <a:schemeClr val="tx1"/>
                  </a:solidFill>
                  <a:prstDash val="solid"/>
                </a:ln>
                <a:solidFill>
                  <a:schemeClr val="bg1"/>
                </a:solidFill>
                <a:effectLst>
                  <a:outerShdw blurRad="12700" dist="50800" dir="2700000" algn="tl" rotWithShape="0">
                    <a:schemeClr val="tx1"/>
                  </a:outerShdw>
                </a:effectLst>
              </a:rPr>
              <a:t>wrote, “the apostles were wrong to expect to rule with Christ in a literal kingdom, but they would know better soon enough.”</a:t>
            </a:r>
          </a:p>
        </p:txBody>
      </p:sp>
    </p:spTree>
    <p:extLst>
      <p:ext uri="{BB962C8B-B14F-4D97-AF65-F5344CB8AC3E}">
        <p14:creationId xmlns:p14="http://schemas.microsoft.com/office/powerpoint/2010/main" val="3917909370"/>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2" name="Rectangle 11"/>
          <p:cNvSpPr/>
          <p:nvPr/>
        </p:nvSpPr>
        <p:spPr>
          <a:xfrm>
            <a:off x="980602" y="1109407"/>
            <a:ext cx="7182796"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Did the Disciple get it wrong? </a:t>
            </a:r>
          </a:p>
        </p:txBody>
      </p:sp>
      <p:sp>
        <p:nvSpPr>
          <p:cNvPr id="11" name="Rectangle 10"/>
          <p:cNvSpPr/>
          <p:nvPr/>
        </p:nvSpPr>
        <p:spPr>
          <a:xfrm>
            <a:off x="150977" y="1866443"/>
            <a:ext cx="8842046" cy="4893647"/>
          </a:xfrm>
          <a:prstGeom prst="rect">
            <a:avLst/>
          </a:prstGeom>
          <a:noFill/>
          <a:effectLst>
            <a:softEdge rad="127000"/>
          </a:effectLst>
        </p:spPr>
        <p:txBody>
          <a:bodyPr wrap="square" lIns="91440" tIns="45720" rIns="91440" bIns="45720">
            <a:spAutoFit/>
          </a:bodyPr>
          <a:lstStyle/>
          <a:p>
            <a:pPr algn="just"/>
            <a:r>
              <a:rPr lang="en-US" sz="3900" b="1" dirty="0" smtClean="0">
                <a:ln w="19050">
                  <a:solidFill>
                    <a:schemeClr val="tx1"/>
                  </a:solidFill>
                  <a:prstDash val="solid"/>
                </a:ln>
                <a:solidFill>
                  <a:srgbClr val="FFC000"/>
                </a:solidFill>
                <a:effectLst>
                  <a:outerShdw blurRad="12700" dist="50800" dir="2700000" algn="tl" rotWithShape="0">
                    <a:schemeClr val="tx1"/>
                  </a:outerShdw>
                </a:effectLst>
              </a:rPr>
              <a:t>John Calvin</a:t>
            </a:r>
            <a:r>
              <a:rPr lang="en-US" sz="3900" b="1" dirty="0" smtClean="0">
                <a:ln w="19050">
                  <a:solidFill>
                    <a:schemeClr val="tx1"/>
                  </a:solidFill>
                  <a:prstDash val="solid"/>
                </a:ln>
                <a:solidFill>
                  <a:schemeClr val="bg1"/>
                </a:solidFill>
                <a:effectLst>
                  <a:outerShdw blurRad="12700" dist="50800" dir="2700000" algn="tl" rotWithShape="0">
                    <a:schemeClr val="tx1"/>
                  </a:outerShdw>
                </a:effectLst>
              </a:rPr>
              <a:t> bluntly wrote, “…marvelous is their rudeness… they had been diligently instructed by the space of three years, they betrayed no less ignorance than if they had heard never a word. There are as many errors in this question as words. They declared how bad scholars they were under so good a Master.”</a:t>
            </a:r>
          </a:p>
        </p:txBody>
      </p:sp>
    </p:spTree>
    <p:extLst>
      <p:ext uri="{BB962C8B-B14F-4D97-AF65-F5344CB8AC3E}">
        <p14:creationId xmlns:p14="http://schemas.microsoft.com/office/powerpoint/2010/main" val="2481033445"/>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52400" y="5629945"/>
            <a:ext cx="8839200" cy="1200329"/>
          </a:xfrm>
          <a:prstGeom prst="rect">
            <a:avLst/>
          </a:prstGeom>
          <a:noFill/>
          <a:effectLst>
            <a:softEdge rad="127000"/>
          </a:effectLst>
        </p:spPr>
        <p:txBody>
          <a:bodyPr wrap="square" lIns="91440" tIns="45720" rIns="91440" bIns="45720">
            <a:spAutoFit/>
          </a:bodyPr>
          <a:lstStyle/>
          <a:p>
            <a:pPr algn="just"/>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“Lord, will You at this time </a:t>
            </a:r>
            <a:r>
              <a:rPr lang="en-US" sz="3600" b="1" dirty="0" smtClean="0">
                <a:ln w="19050">
                  <a:solidFill>
                    <a:schemeClr val="tx1"/>
                  </a:solidFill>
                  <a:prstDash val="solid"/>
                </a:ln>
                <a:solidFill>
                  <a:srgbClr val="FFC000"/>
                </a:solidFill>
                <a:effectLst>
                  <a:outerShdw blurRad="12700" dist="50800" dir="2700000" algn="tl" rotWithShape="0">
                    <a:schemeClr val="tx1"/>
                  </a:outerShdw>
                </a:effectLst>
              </a:rPr>
              <a:t>restore the </a:t>
            </a:r>
            <a:r>
              <a:rPr lang="en-US" sz="3600" b="1" dirty="0">
                <a:ln w="19050">
                  <a:solidFill>
                    <a:schemeClr val="tx1"/>
                  </a:solidFill>
                  <a:prstDash val="solid"/>
                </a:ln>
                <a:solidFill>
                  <a:srgbClr val="FFC000"/>
                </a:solidFill>
                <a:effectLst>
                  <a:outerShdw blurRad="12700" dist="50800" dir="2700000" algn="tl" rotWithShape="0">
                    <a:schemeClr val="tx1"/>
                  </a:outerShdw>
                </a:effectLst>
              </a:rPr>
              <a:t>kingdom to Israel</a:t>
            </a:r>
            <a:r>
              <a:rPr lang="en-US" sz="3600" b="1" dirty="0" smtClean="0">
                <a:ln w="19050">
                  <a:solidFill>
                    <a:schemeClr val="tx1"/>
                  </a:solidFill>
                  <a:prstDash val="solid"/>
                </a:ln>
                <a:solidFill>
                  <a:schemeClr val="bg1"/>
                </a:solidFill>
                <a:effectLst>
                  <a:outerShdw blurRad="12700" dist="50800" dir="2700000" algn="tl" rotWithShape="0">
                    <a:schemeClr val="tx1"/>
                  </a:outerShdw>
                </a:effectLst>
              </a:rPr>
              <a:t>?”</a:t>
            </a:r>
            <a:endParaRPr lang="en-US" sz="36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2" name="Rectangle 11"/>
          <p:cNvSpPr/>
          <p:nvPr/>
        </p:nvSpPr>
        <p:spPr>
          <a:xfrm>
            <a:off x="293391" y="1999704"/>
            <a:ext cx="8345790" cy="1323439"/>
          </a:xfrm>
          <a:prstGeom prst="rect">
            <a:avLst/>
          </a:prstGeom>
          <a:noFill/>
          <a:effectLst>
            <a:softEdge rad="127000"/>
          </a:effectLst>
        </p:spPr>
        <p:txBody>
          <a:bodyPr wrap="square" lIns="91440" tIns="45720" rIns="91440" bIns="45720">
            <a:spAutoFit/>
          </a:bodyPr>
          <a:lstStyle/>
          <a:p>
            <a:pPr algn="just"/>
            <a:r>
              <a:rPr lang="en-US" sz="4000" b="1" u="sng" dirty="0" smtClean="0">
                <a:ln w="19050">
                  <a:solidFill>
                    <a:schemeClr val="tx1"/>
                  </a:solidFill>
                  <a:prstDash val="solid"/>
                </a:ln>
                <a:solidFill>
                  <a:srgbClr val="FFC000"/>
                </a:solidFill>
                <a:effectLst>
                  <a:outerShdw blurRad="12700" dist="50800" dir="2700000" algn="tl" rotWithShape="0">
                    <a:schemeClr val="tx1"/>
                  </a:outerShdw>
                </a:effectLst>
              </a:rPr>
              <a:t>First</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Jesus just spent forty days teaching them about the Kingdom.</a:t>
            </a:r>
            <a:endParaRPr lang="en-US" sz="4000" b="1" dirty="0" smtClean="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301977" y="3426388"/>
            <a:ext cx="8579896" cy="1938992"/>
          </a:xfrm>
          <a:prstGeom prst="rect">
            <a:avLst/>
          </a:prstGeom>
          <a:noFill/>
          <a:effectLst>
            <a:softEdge rad="127000"/>
          </a:effectLst>
        </p:spPr>
        <p:txBody>
          <a:bodyPr wrap="square" lIns="91440" tIns="45720" rIns="91440" bIns="45720">
            <a:spAutoFit/>
          </a:bodyPr>
          <a:lstStyle/>
          <a:p>
            <a:pPr algn="just"/>
            <a:r>
              <a:rPr lang="en-US" sz="4000" b="1" u="sng" dirty="0" smtClean="0">
                <a:ln w="19050">
                  <a:solidFill>
                    <a:schemeClr val="tx1"/>
                  </a:solidFill>
                  <a:prstDash val="solid"/>
                </a:ln>
                <a:solidFill>
                  <a:srgbClr val="FFC000"/>
                </a:solidFill>
                <a:effectLst>
                  <a:outerShdw blurRad="12700" dist="50800" dir="2700000" algn="tl" rotWithShape="0">
                    <a:schemeClr val="tx1"/>
                  </a:outerShdw>
                </a:effectLst>
              </a:rPr>
              <a:t>Second</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there minds were </a:t>
            </a:r>
            <a:r>
              <a:rPr lang="en-US" sz="4000" b="1" dirty="0" err="1" smtClean="0">
                <a:ln w="19050">
                  <a:solidFill>
                    <a:schemeClr val="tx1"/>
                  </a:solidFill>
                  <a:prstDash val="solid"/>
                </a:ln>
                <a:solidFill>
                  <a:schemeClr val="bg1"/>
                </a:solidFill>
                <a:effectLst>
                  <a:outerShdw blurRad="12700" dist="50800" dir="2700000" algn="tl" rotWithShape="0">
                    <a:schemeClr val="tx1"/>
                  </a:outerShdw>
                </a:effectLst>
              </a:rPr>
              <a:t>supernatu</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-rally enabled to understand His teaching during that time.</a:t>
            </a:r>
          </a:p>
        </p:txBody>
      </p:sp>
      <p:sp>
        <p:nvSpPr>
          <p:cNvPr id="18" name="Rectangle 17"/>
          <p:cNvSpPr/>
          <p:nvPr/>
        </p:nvSpPr>
        <p:spPr>
          <a:xfrm>
            <a:off x="980602" y="1109407"/>
            <a:ext cx="7182796"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Did the Disciple get it wrong? </a:t>
            </a:r>
          </a:p>
        </p:txBody>
      </p:sp>
    </p:spTree>
    <p:extLst>
      <p:ext uri="{BB962C8B-B14F-4D97-AF65-F5344CB8AC3E}">
        <p14:creationId xmlns:p14="http://schemas.microsoft.com/office/powerpoint/2010/main" val="2558156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428244" y="1095205"/>
            <a:ext cx="85344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chemeClr val="bg1"/>
                </a:solidFill>
                <a:effectLst>
                  <a:outerShdw blurRad="12700" dist="50800" dir="2700000" algn="tl" rotWithShape="0">
                    <a:schemeClr val="tx1"/>
                  </a:outerShdw>
                </a:effectLst>
              </a:rPr>
              <a:t>“he will be called” – </a:t>
            </a:r>
            <a:r>
              <a:rPr lang="en-US" sz="4800" b="1" dirty="0" smtClean="0">
                <a:ln w="19050">
                  <a:solidFill>
                    <a:schemeClr val="tx1"/>
                  </a:solidFill>
                  <a:prstDash val="solid"/>
                </a:ln>
                <a:solidFill>
                  <a:srgbClr val="00CCFF"/>
                </a:solidFill>
                <a:effectLst>
                  <a:outerShdw blurRad="12700" dist="50800" dir="2700000" algn="tl" rotWithShape="0">
                    <a:schemeClr val="tx1"/>
                  </a:outerShdw>
                </a:effectLst>
              </a:rPr>
              <a:t>His Kingdom</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sp>
        <p:nvSpPr>
          <p:cNvPr id="12" name="Rectangle 11"/>
          <p:cNvSpPr/>
          <p:nvPr/>
        </p:nvSpPr>
        <p:spPr>
          <a:xfrm>
            <a:off x="312238" y="2789569"/>
            <a:ext cx="3777450" cy="1353576"/>
          </a:xfrm>
          <a:prstGeom prst="rect">
            <a:avLst/>
          </a:prstGeom>
          <a:noFill/>
          <a:effectLst>
            <a:softEdge rad="127000"/>
          </a:effectLst>
        </p:spPr>
        <p:txBody>
          <a:bodyPr wrap="square" lIns="91440" tIns="45720" rIns="91440" bIns="45720">
            <a:spAutoFit/>
          </a:bodyPr>
          <a:lstStyle/>
          <a:p>
            <a:pPr algn="ctr">
              <a:lnSpc>
                <a:spcPct val="85000"/>
              </a:lnSpc>
            </a:pP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111A3F"/>
                  </a:solidFill>
                  <a:prstDash val="solid"/>
                </a:ln>
                <a:solidFill>
                  <a:srgbClr val="00CCFF"/>
                </a:solidFill>
                <a:effectLst>
                  <a:outerShdw blurRad="12700" dist="50800" dir="2700000" algn="tl" rotWithShape="0">
                    <a:schemeClr val="tx1"/>
                  </a:outerShdw>
                </a:effectLst>
              </a:rPr>
              <a:t>Wonderful </a:t>
            </a:r>
          </a:p>
          <a:p>
            <a:pPr algn="ctr">
              <a:lnSpc>
                <a:spcPct val="85000"/>
              </a:lnSpc>
            </a:pPr>
            <a:r>
              <a:rPr lang="en-US" sz="4800" b="1" dirty="0">
                <a:ln w="19050">
                  <a:solidFill>
                    <a:srgbClr val="111A3F"/>
                  </a:solidFill>
                  <a:prstDash val="solid"/>
                </a:ln>
                <a:solidFill>
                  <a:srgbClr val="00CCFF"/>
                </a:solidFill>
                <a:effectLst>
                  <a:outerShdw blurRad="12700" dist="50800" dir="2700000" algn="tl" rotWithShape="0">
                    <a:schemeClr val="tx1"/>
                  </a:outerShdw>
                </a:effectLst>
              </a:rPr>
              <a:t> </a:t>
            </a:r>
            <a:r>
              <a:rPr lang="en-US" sz="4800" b="1" dirty="0" smtClean="0">
                <a:ln w="19050">
                  <a:solidFill>
                    <a:srgbClr val="111A3F"/>
                  </a:solidFill>
                  <a:prstDash val="solid"/>
                </a:ln>
                <a:solidFill>
                  <a:srgbClr val="00CCFF"/>
                </a:solidFill>
                <a:effectLst>
                  <a:outerShdw blurRad="12700" dist="50800" dir="2700000" algn="tl" rotWithShape="0">
                    <a:schemeClr val="tx1"/>
                  </a:outerShdw>
                </a:effectLst>
              </a:rPr>
              <a:t>   Counselor </a:t>
            </a: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a:t>
            </a:r>
            <a:endParaRPr lang="en-US" sz="4800" b="1" dirty="0">
              <a:ln w="19050">
                <a:solidFill>
                  <a:srgbClr val="111A3F"/>
                </a:solidFill>
                <a:prstDash val="solid"/>
              </a:ln>
              <a:solidFill>
                <a:srgbClr val="FFFF00"/>
              </a:solidFill>
              <a:effectLst>
                <a:outerShdw blurRad="12700" dist="50800" dir="2700000" algn="tl" rotWithShape="0">
                  <a:schemeClr val="tx1"/>
                </a:outerShdw>
              </a:effectLst>
            </a:endParaRPr>
          </a:p>
        </p:txBody>
      </p:sp>
      <p:sp>
        <p:nvSpPr>
          <p:cNvPr id="14" name="Rectangle 13"/>
          <p:cNvSpPr/>
          <p:nvPr/>
        </p:nvSpPr>
        <p:spPr>
          <a:xfrm>
            <a:off x="381000" y="4139806"/>
            <a:ext cx="3724656"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111A3F"/>
                  </a:solidFill>
                  <a:prstDash val="solid"/>
                </a:ln>
                <a:solidFill>
                  <a:srgbClr val="00CCFF"/>
                </a:solidFill>
                <a:effectLst>
                  <a:outerShdw blurRad="12700" dist="50800" dir="2700000" algn="tl" rotWithShape="0">
                    <a:schemeClr val="tx1"/>
                  </a:outerShdw>
                </a:effectLst>
              </a:rPr>
              <a:t>Mighty God</a:t>
            </a: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a:t>
            </a:r>
            <a:endParaRPr lang="en-US" sz="4800" b="1" dirty="0">
              <a:ln w="19050">
                <a:solidFill>
                  <a:srgbClr val="111A3F"/>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1068576" y="1892197"/>
            <a:ext cx="2133600" cy="830997"/>
          </a:xfrm>
          <a:prstGeom prst="rect">
            <a:avLst/>
          </a:prstGeom>
          <a:noFill/>
          <a:effectLst>
            <a:softEdge rad="127000"/>
          </a:effectLst>
        </p:spPr>
        <p:txBody>
          <a:bodyPr wrap="square" lIns="91440" tIns="45720" rIns="91440" bIns="45720">
            <a:spAutoFit/>
          </a:bodyPr>
          <a:lstStyle/>
          <a:p>
            <a:pPr algn="ctr"/>
            <a:r>
              <a:rPr lang="en-US" sz="4800" b="1" u="sng" dirty="0" smtClean="0">
                <a:ln w="19050">
                  <a:solidFill>
                    <a:schemeClr val="tx1"/>
                  </a:solidFill>
                  <a:prstDash val="solid"/>
                </a:ln>
                <a:solidFill>
                  <a:srgbClr val="FFC000"/>
                </a:solidFill>
                <a:effectLst>
                  <a:outerShdw blurRad="12700" dist="50800" dir="2700000" algn="tl" rotWithShape="0">
                    <a:schemeClr val="tx1"/>
                  </a:outerShdw>
                </a:effectLst>
              </a:rPr>
              <a:t>He is</a:t>
            </a:r>
            <a:r>
              <a:rPr lang="en-US" sz="4800" b="1" dirty="0" smtClean="0">
                <a:ln w="19050">
                  <a:solidFill>
                    <a:schemeClr val="tx1"/>
                  </a:solidFill>
                  <a:prstDash val="solid"/>
                </a:ln>
                <a:solidFill>
                  <a:srgbClr val="FFC000"/>
                </a:solidFill>
                <a:effectLst>
                  <a:outerShdw blurRad="12700" dist="50800" dir="2700000" algn="tl" rotWithShape="0">
                    <a:schemeClr val="tx1"/>
                  </a:outerShdw>
                </a:effectLst>
              </a:rPr>
              <a:t>:</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1" name="Rectangle 10"/>
          <p:cNvSpPr/>
          <p:nvPr/>
        </p:nvSpPr>
        <p:spPr>
          <a:xfrm>
            <a:off x="3673730" y="1892197"/>
            <a:ext cx="5415788" cy="830997"/>
          </a:xfrm>
          <a:prstGeom prst="rect">
            <a:avLst/>
          </a:prstGeom>
          <a:noFill/>
          <a:effectLst>
            <a:softEdge rad="127000"/>
          </a:effectLst>
        </p:spPr>
        <p:txBody>
          <a:bodyPr wrap="square" lIns="91440" tIns="45720" rIns="91440" bIns="45720">
            <a:spAutoFit/>
          </a:bodyPr>
          <a:lstStyle/>
          <a:p>
            <a:pPr algn="ctr"/>
            <a:r>
              <a:rPr lang="en-US" sz="4800" b="1" u="sng" dirty="0" smtClean="0">
                <a:ln w="19050">
                  <a:solidFill>
                    <a:schemeClr val="tx1"/>
                  </a:solidFill>
                  <a:prstDash val="solid"/>
                </a:ln>
                <a:solidFill>
                  <a:srgbClr val="FFC000"/>
                </a:solidFill>
                <a:effectLst>
                  <a:outerShdw blurRad="12700" dist="50800" dir="2700000" algn="tl" rotWithShape="0">
                    <a:schemeClr val="tx1"/>
                  </a:outerShdw>
                </a:effectLst>
              </a:rPr>
              <a:t>A Kingdom Without</a:t>
            </a:r>
            <a:r>
              <a:rPr lang="en-US" sz="4800" b="1" dirty="0" smtClean="0">
                <a:ln w="19050">
                  <a:solidFill>
                    <a:schemeClr val="tx1"/>
                  </a:solidFill>
                  <a:prstDash val="solid"/>
                </a:ln>
                <a:solidFill>
                  <a:srgbClr val="FFC000"/>
                </a:solidFill>
                <a:effectLst>
                  <a:outerShdw blurRad="12700" dist="50800" dir="2700000" algn="tl" rotWithShape="0">
                    <a:schemeClr val="tx1"/>
                  </a:outerShdw>
                </a:effectLst>
              </a:rPr>
              <a:t>:</a:t>
            </a:r>
            <a:r>
              <a:rPr lang="en-US" sz="4800" b="1" u="sng" dirty="0" smtClean="0">
                <a:ln w="19050">
                  <a:solidFill>
                    <a:schemeClr val="tx1"/>
                  </a:solidFill>
                  <a:prstDash val="solid"/>
                </a:ln>
                <a:solidFill>
                  <a:srgbClr val="FFC000"/>
                </a:solidFill>
                <a:effectLst>
                  <a:outerShdw blurRad="12700" dist="50800" dir="2700000" algn="tl" rotWithShape="0">
                    <a:schemeClr val="tx1"/>
                  </a:outerShdw>
                </a:effectLst>
              </a:rPr>
              <a:t> </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15" name="Rectangle 14"/>
          <p:cNvSpPr/>
          <p:nvPr/>
        </p:nvSpPr>
        <p:spPr>
          <a:xfrm>
            <a:off x="3556" y="4995897"/>
            <a:ext cx="5317744"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111A3F"/>
                  </a:solidFill>
                  <a:prstDash val="solid"/>
                </a:ln>
                <a:solidFill>
                  <a:srgbClr val="00CCFF"/>
                </a:solidFill>
                <a:effectLst>
                  <a:outerShdw blurRad="12700" dist="50800" dir="2700000" algn="tl" rotWithShape="0">
                    <a:schemeClr val="tx1"/>
                  </a:outerShdw>
                </a:effectLst>
              </a:rPr>
              <a:t>Everlasting Father</a:t>
            </a: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a:t>
            </a:r>
            <a:endParaRPr lang="en-US" sz="4800" b="1" dirty="0">
              <a:ln w="19050">
                <a:solidFill>
                  <a:srgbClr val="111A3F"/>
                </a:solidFill>
                <a:prstDash val="solid"/>
              </a:ln>
              <a:solidFill>
                <a:srgbClr val="FFFF00"/>
              </a:solidFill>
              <a:effectLst>
                <a:outerShdw blurRad="12700" dist="50800" dir="2700000" algn="tl" rotWithShape="0">
                  <a:schemeClr val="tx1"/>
                </a:outerShdw>
              </a:effectLst>
            </a:endParaRPr>
          </a:p>
        </p:txBody>
      </p:sp>
      <p:sp>
        <p:nvSpPr>
          <p:cNvPr id="16" name="Rectangle 15"/>
          <p:cNvSpPr/>
          <p:nvPr/>
        </p:nvSpPr>
        <p:spPr>
          <a:xfrm>
            <a:off x="-190500" y="5903232"/>
            <a:ext cx="502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111A3F"/>
                  </a:solidFill>
                  <a:prstDash val="solid"/>
                </a:ln>
                <a:solidFill>
                  <a:srgbClr val="00CCFF"/>
                </a:solidFill>
                <a:effectLst>
                  <a:outerShdw blurRad="12700" dist="50800" dir="2700000" algn="tl" rotWithShape="0">
                    <a:schemeClr val="tx1"/>
                  </a:outerShdw>
                </a:effectLst>
              </a:rPr>
              <a:t>Prince of Peace</a:t>
            </a: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a:t>
            </a:r>
            <a:endParaRPr lang="en-US" sz="4800" b="1" dirty="0">
              <a:ln w="19050">
                <a:solidFill>
                  <a:srgbClr val="111A3F"/>
                </a:solidFill>
                <a:prstDash val="solid"/>
              </a:ln>
              <a:solidFill>
                <a:srgbClr val="FFFF00"/>
              </a:solidFill>
              <a:effectLst>
                <a:outerShdw blurRad="12700" dist="50800" dir="2700000" algn="tl" rotWithShape="0">
                  <a:schemeClr val="tx1"/>
                </a:outerShdw>
              </a:effectLst>
            </a:endParaRPr>
          </a:p>
        </p:txBody>
      </p:sp>
      <p:sp>
        <p:nvSpPr>
          <p:cNvPr id="17" name="Rectangle 16"/>
          <p:cNvSpPr/>
          <p:nvPr/>
        </p:nvSpPr>
        <p:spPr>
          <a:xfrm>
            <a:off x="5321299" y="2913906"/>
            <a:ext cx="3265895"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Confusion</a:t>
            </a:r>
            <a:endParaRPr lang="en-US" sz="4800" b="1" dirty="0">
              <a:ln w="19050">
                <a:solidFill>
                  <a:srgbClr val="111A3F"/>
                </a:solidFill>
                <a:prstDash val="solid"/>
              </a:ln>
              <a:solidFill>
                <a:srgbClr val="FFFF00"/>
              </a:solidFill>
              <a:effectLst>
                <a:outerShdw blurRad="12700" dist="50800" dir="2700000" algn="tl" rotWithShape="0">
                  <a:schemeClr val="tx1"/>
                </a:outerShdw>
              </a:effectLst>
            </a:endParaRPr>
          </a:p>
        </p:txBody>
      </p:sp>
      <p:sp>
        <p:nvSpPr>
          <p:cNvPr id="18" name="Rectangle 17"/>
          <p:cNvSpPr/>
          <p:nvPr/>
        </p:nvSpPr>
        <p:spPr>
          <a:xfrm>
            <a:off x="5181600" y="4008692"/>
            <a:ext cx="33528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Chaos</a:t>
            </a:r>
            <a:endParaRPr lang="en-US" sz="4800" b="1" dirty="0">
              <a:ln w="19050">
                <a:solidFill>
                  <a:srgbClr val="111A3F"/>
                </a:solidFill>
                <a:prstDash val="solid"/>
              </a:ln>
              <a:solidFill>
                <a:srgbClr val="FFFF00"/>
              </a:solidFill>
              <a:effectLst>
                <a:outerShdw blurRad="12700" dist="50800" dir="2700000" algn="tl" rotWithShape="0">
                  <a:schemeClr val="tx1"/>
                </a:outerShdw>
              </a:effectLst>
            </a:endParaRPr>
          </a:p>
        </p:txBody>
      </p:sp>
      <p:sp>
        <p:nvSpPr>
          <p:cNvPr id="19" name="Rectangle 18"/>
          <p:cNvSpPr/>
          <p:nvPr/>
        </p:nvSpPr>
        <p:spPr>
          <a:xfrm>
            <a:off x="5181600" y="4957884"/>
            <a:ext cx="3608578"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Complexity</a:t>
            </a:r>
            <a:endParaRPr lang="en-US" sz="4800" b="1" dirty="0">
              <a:ln w="19050">
                <a:solidFill>
                  <a:srgbClr val="111A3F"/>
                </a:solidFill>
                <a:prstDash val="solid"/>
              </a:ln>
              <a:solidFill>
                <a:srgbClr val="FFFF00"/>
              </a:solidFill>
              <a:effectLst>
                <a:outerShdw blurRad="12700" dist="50800" dir="2700000" algn="tl" rotWithShape="0">
                  <a:schemeClr val="tx1"/>
                </a:outerShdw>
              </a:effectLst>
            </a:endParaRPr>
          </a:p>
        </p:txBody>
      </p:sp>
      <p:sp>
        <p:nvSpPr>
          <p:cNvPr id="20" name="Rectangle 19"/>
          <p:cNvSpPr/>
          <p:nvPr/>
        </p:nvSpPr>
        <p:spPr>
          <a:xfrm>
            <a:off x="5023866" y="5858671"/>
            <a:ext cx="3724656" cy="830997"/>
          </a:xfrm>
          <a:prstGeom prst="rect">
            <a:avLst/>
          </a:prstGeom>
          <a:noFill/>
          <a:effectLst>
            <a:softEdge rad="127000"/>
          </a:effectLst>
        </p:spPr>
        <p:txBody>
          <a:bodyPr wrap="square" lIns="91440" tIns="45720" rIns="91440" bIns="45720">
            <a:spAutoFit/>
          </a:bodyPr>
          <a:lstStyle/>
          <a:p>
            <a:pPr algn="ctr"/>
            <a:r>
              <a:rPr lang="en-US" sz="4800" b="1" dirty="0">
                <a:ln w="19050">
                  <a:solidFill>
                    <a:srgbClr val="111A3F"/>
                  </a:solidFill>
                  <a:prstDash val="solid"/>
                </a:ln>
                <a:solidFill>
                  <a:schemeClr val="bg1"/>
                </a:solidFill>
                <a:effectLst>
                  <a:outerShdw blurRad="12700" dist="50800" dir="2700000" algn="tl" rotWithShape="0">
                    <a:schemeClr val="tx1"/>
                  </a:outerShdw>
                </a:effectLst>
              </a:rPr>
              <a:t>C</a:t>
            </a:r>
            <a:r>
              <a:rPr lang="en-US" sz="4800" b="1" dirty="0" smtClean="0">
                <a:ln w="19050">
                  <a:solidFill>
                    <a:srgbClr val="111A3F"/>
                  </a:solidFill>
                  <a:prstDash val="solid"/>
                </a:ln>
                <a:solidFill>
                  <a:schemeClr val="bg1"/>
                </a:solidFill>
                <a:effectLst>
                  <a:outerShdw blurRad="12700" dist="50800" dir="2700000" algn="tl" rotWithShape="0">
                    <a:schemeClr val="tx1"/>
                  </a:outerShdw>
                </a:effectLst>
              </a:rPr>
              <a:t>onflict</a:t>
            </a:r>
            <a:endParaRPr lang="en-US" sz="4800" b="1" dirty="0">
              <a:ln w="19050">
                <a:solidFill>
                  <a:srgbClr val="111A3F"/>
                </a:solidFill>
                <a:prstDash val="solid"/>
              </a:ln>
              <a:solidFill>
                <a:srgbClr val="FFFF00"/>
              </a:solidFill>
              <a:effectLst>
                <a:outerShdw blurRad="12700" dist="50800" dir="2700000" algn="tl" rotWithShape="0">
                  <a:schemeClr val="tx1"/>
                </a:outerShdw>
              </a:effectLst>
            </a:endParaRPr>
          </a:p>
        </p:txBody>
      </p:sp>
      <p:pic>
        <p:nvPicPr>
          <p:cNvPr id="21" name="Picture 2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pic>
        <p:nvPicPr>
          <p:cNvPr id="22" name="Picture 2" descr="C:\Users\Owner\AppData\Local\Microsoft\Windows\Temporary Internet Files\Low\Content.IE5\TEVNOI6O\j0436345[1].png"/>
          <p:cNvPicPr>
            <a:picLocks noChangeAspect="1" noChangeArrowheads="1"/>
          </p:cNvPicPr>
          <p:nvPr/>
        </p:nvPicPr>
        <p:blipFill rotWithShape="1">
          <a:blip r:embed="rId5"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spTree>
    <p:extLst>
      <p:ext uri="{BB962C8B-B14F-4D97-AF65-F5344CB8AC3E}">
        <p14:creationId xmlns:p14="http://schemas.microsoft.com/office/powerpoint/2010/main" val="2458995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7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75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75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75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75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0" grpId="0"/>
      <p:bldP spid="11" grpId="0"/>
      <p:bldP spid="15" grpId="0"/>
      <p:bldP spid="16" grpId="0"/>
      <p:bldP spid="17" grpId="0"/>
      <p:bldP spid="18" grpId="0"/>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2" name="Rectangle 11"/>
          <p:cNvSpPr/>
          <p:nvPr/>
        </p:nvSpPr>
        <p:spPr>
          <a:xfrm>
            <a:off x="980602" y="1109407"/>
            <a:ext cx="7182796" cy="769441"/>
          </a:xfrm>
          <a:prstGeom prst="rect">
            <a:avLst/>
          </a:prstGeom>
          <a:noFill/>
          <a:effectLst>
            <a:softEdge rad="127000"/>
          </a:effectLst>
        </p:spPr>
        <p:txBody>
          <a:bodyPr wrap="square" lIns="91440" tIns="45720" rIns="91440" bIns="45720">
            <a:spAutoFit/>
          </a:bodyPr>
          <a:lstStyle/>
          <a:p>
            <a:pPr algn="ct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Did the Disciple get it wrong? </a:t>
            </a:r>
          </a:p>
        </p:txBody>
      </p:sp>
      <p:sp>
        <p:nvSpPr>
          <p:cNvPr id="11" name="Rectangle 10"/>
          <p:cNvSpPr/>
          <p:nvPr/>
        </p:nvSpPr>
        <p:spPr>
          <a:xfrm>
            <a:off x="150977" y="1866443"/>
            <a:ext cx="8842046" cy="5016758"/>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C. R. </a:t>
            </a:r>
            <a:r>
              <a:rPr lang="en-US" sz="4000" b="1" dirty="0" err="1" smtClean="0">
                <a:ln w="19050">
                  <a:solidFill>
                    <a:schemeClr val="tx1"/>
                  </a:solidFill>
                  <a:prstDash val="solid"/>
                </a:ln>
                <a:solidFill>
                  <a:srgbClr val="FFC000"/>
                </a:solidFill>
                <a:effectLst>
                  <a:outerShdw blurRad="12700" dist="50800" dir="2700000" algn="tl" rotWithShape="0">
                    <a:schemeClr val="tx1"/>
                  </a:outerShdw>
                </a:effectLst>
              </a:rPr>
              <a:t>Stam</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noted, “It is sometimes said that the apostles in asking this question, betrayed carnality and ignorance of the true nature of the Kingdom which the Lord was to establish, but the charge is most unjust. The ignorance and carnality lie, not with the apostles but with their critics.”</a:t>
            </a:r>
          </a:p>
        </p:txBody>
      </p:sp>
    </p:spTree>
    <p:extLst>
      <p:ext uri="{BB962C8B-B14F-4D97-AF65-F5344CB8AC3E}">
        <p14:creationId xmlns:p14="http://schemas.microsoft.com/office/powerpoint/2010/main" val="1668123989"/>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2" name="Rectangle 11"/>
          <p:cNvSpPr/>
          <p:nvPr/>
        </p:nvSpPr>
        <p:spPr>
          <a:xfrm>
            <a:off x="980602" y="1109407"/>
            <a:ext cx="7182796" cy="769441"/>
          </a:xfrm>
          <a:prstGeom prst="rect">
            <a:avLst/>
          </a:prstGeom>
          <a:noFill/>
          <a:effectLst>
            <a:softEdge rad="127000"/>
          </a:effectLst>
        </p:spPr>
        <p:txBody>
          <a:bodyPr wrap="square" lIns="91440" tIns="45720" rIns="91440" bIns="45720">
            <a:spAutoFit/>
          </a:bodyPr>
          <a:lstStyle/>
          <a:p>
            <a:pPr algn="ctr"/>
            <a:r>
              <a:rPr lang="en-US" sz="4400" b="1" dirty="0">
                <a:ln w="19050">
                  <a:solidFill>
                    <a:schemeClr val="tx1"/>
                  </a:solidFill>
                  <a:prstDash val="solid"/>
                </a:ln>
                <a:solidFill>
                  <a:srgbClr val="FFC000"/>
                </a:solidFill>
                <a:effectLst>
                  <a:outerShdw blurRad="12700" dist="50800" dir="2700000" algn="tl" rotWithShape="0">
                    <a:schemeClr val="tx1"/>
                  </a:outerShdw>
                </a:effectLst>
              </a:rPr>
              <a:t>T</a:t>
            </a: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he Disciple Got </a:t>
            </a:r>
            <a:r>
              <a:rPr lang="en-US" sz="4400" b="1" dirty="0">
                <a:ln w="19050">
                  <a:solidFill>
                    <a:schemeClr val="tx1"/>
                  </a:solidFill>
                  <a:prstDash val="solid"/>
                </a:ln>
                <a:solidFill>
                  <a:srgbClr val="FFC000"/>
                </a:solidFill>
                <a:effectLst>
                  <a:outerShdw blurRad="12700" dist="50800" dir="2700000" algn="tl" rotWithShape="0">
                    <a:schemeClr val="tx1"/>
                  </a:outerShdw>
                </a:effectLst>
              </a:rPr>
              <a:t>I</a:t>
            </a: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t Right!</a:t>
            </a:r>
          </a:p>
        </p:txBody>
      </p:sp>
      <p:sp>
        <p:nvSpPr>
          <p:cNvPr id="11" name="Rectangle 10"/>
          <p:cNvSpPr/>
          <p:nvPr/>
        </p:nvSpPr>
        <p:spPr>
          <a:xfrm>
            <a:off x="150977" y="1866443"/>
            <a:ext cx="8840623" cy="2554545"/>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Jesus taught that a literal kingdom for Israel is coming. The apostles expected such a kingdom. So do I and so should you!</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602" y="4026420"/>
            <a:ext cx="4383449" cy="2548245"/>
          </a:xfrm>
          <a:prstGeom prst="rect">
            <a:avLst/>
          </a:prstGeom>
          <a:effectLst>
            <a:softEdge rad="152400"/>
          </a:effectLst>
        </p:spPr>
      </p:pic>
      <p:sp>
        <p:nvSpPr>
          <p:cNvPr id="14" name="Rectangle 13"/>
          <p:cNvSpPr/>
          <p:nvPr/>
        </p:nvSpPr>
        <p:spPr>
          <a:xfrm>
            <a:off x="5745051" y="4394487"/>
            <a:ext cx="2785875" cy="1569660"/>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rgbClr val="FFC000"/>
                </a:solidFill>
                <a:effectLst>
                  <a:outerShdw blurRad="12700" dist="50800" dir="2700000" algn="tl" rotWithShape="0">
                    <a:schemeClr val="tx1"/>
                  </a:outerShdw>
                </a:effectLst>
              </a:rPr>
              <a:t>Jewish Dream!</a:t>
            </a:r>
          </a:p>
        </p:txBody>
      </p:sp>
    </p:spTree>
    <p:extLst>
      <p:ext uri="{BB962C8B-B14F-4D97-AF65-F5344CB8AC3E}">
        <p14:creationId xmlns:p14="http://schemas.microsoft.com/office/powerpoint/2010/main" val="33510692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147827" y="1168192"/>
            <a:ext cx="8839200" cy="830997"/>
          </a:xfrm>
          <a:prstGeom prst="rect">
            <a:avLst/>
          </a:prstGeom>
          <a:noFill/>
          <a:effectLst>
            <a:softEdge rad="127000"/>
          </a:effectLst>
        </p:spPr>
        <p:txBody>
          <a:bodyPr wrap="square" lIns="91440" tIns="45720" rIns="91440" bIns="45720">
            <a:spAutoFit/>
          </a:bodyPr>
          <a:lstStyle/>
          <a:p>
            <a:pPr algn="ctr"/>
            <a:r>
              <a:rPr lang="en-US" sz="4800" b="1" dirty="0" smtClean="0">
                <a:ln w="19050">
                  <a:solidFill>
                    <a:schemeClr val="tx1"/>
                  </a:solidFill>
                  <a:prstDash val="solid"/>
                </a:ln>
                <a:solidFill>
                  <a:srgbClr val="FFC000"/>
                </a:solidFill>
                <a:effectLst>
                  <a:outerShdw blurRad="12700" dist="50800" dir="2700000" algn="tl" rotWithShape="0">
                    <a:schemeClr val="tx1"/>
                  </a:outerShdw>
                </a:effectLst>
              </a:rPr>
              <a:t>A Tale of Four Outcast Women</a:t>
            </a:r>
            <a:endParaRPr lang="en-US" sz="4800" b="1" dirty="0">
              <a:ln w="19050">
                <a:solidFill>
                  <a:schemeClr val="tx1"/>
                </a:solidFill>
                <a:prstDash val="solid"/>
              </a:ln>
              <a:solidFill>
                <a:srgbClr val="FFC000"/>
              </a:solidFill>
              <a:effectLst>
                <a:outerShdw blurRad="12700" dist="50800" dir="2700000" algn="tl" rotWithShape="0">
                  <a:schemeClr val="tx1"/>
                </a:outerShdw>
              </a:effectLst>
            </a:endParaRPr>
          </a:p>
        </p:txBody>
      </p:sp>
      <p:sp>
        <p:nvSpPr>
          <p:cNvPr id="8" name="Rectangle 7"/>
          <p:cNvSpPr/>
          <p:nvPr/>
        </p:nvSpPr>
        <p:spPr>
          <a:xfrm>
            <a:off x="242396" y="1999189"/>
            <a:ext cx="8650061" cy="3179845"/>
          </a:xfrm>
          <a:prstGeom prst="rect">
            <a:avLst/>
          </a:prstGeom>
          <a:noFill/>
          <a:effectLst>
            <a:softEdge rad="127000"/>
          </a:effectLst>
        </p:spPr>
        <p:txBody>
          <a:bodyPr wrap="square" lIns="91440" tIns="45720" rIns="91440" bIns="45720">
            <a:spAutoFit/>
          </a:bodyPr>
          <a:lstStyle/>
          <a:p>
            <a:pPr>
              <a:lnSpc>
                <a:spcPct val="114000"/>
              </a:lnSpc>
            </a:pP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Tamar – </a:t>
            </a:r>
            <a:r>
              <a:rPr lang="en-US" sz="4200" b="1" dirty="0">
                <a:ln w="19050">
                  <a:solidFill>
                    <a:schemeClr val="tx1"/>
                  </a:solidFill>
                  <a:prstDash val="solid"/>
                </a:ln>
                <a:solidFill>
                  <a:schemeClr val="bg1"/>
                </a:solidFill>
                <a:effectLst>
                  <a:outerShdw blurRad="12700" dist="50800" dir="2700000" algn="tl" rotWithShape="0">
                    <a:schemeClr val="tx1"/>
                  </a:outerShdw>
                </a:effectLst>
              </a:rPr>
              <a:t>I</a:t>
            </a:r>
            <a:r>
              <a:rPr lang="en-US" sz="4200" b="1" dirty="0" smtClean="0">
                <a:ln w="19050">
                  <a:solidFill>
                    <a:schemeClr val="tx1"/>
                  </a:solidFill>
                  <a:prstDash val="solid"/>
                </a:ln>
                <a:solidFill>
                  <a:schemeClr val="bg1"/>
                </a:solidFill>
                <a:effectLst>
                  <a:outerShdw blurRad="12700" dist="50800" dir="2700000" algn="tl" rotWithShape="0">
                    <a:schemeClr val="tx1"/>
                  </a:outerShdw>
                </a:effectLst>
              </a:rPr>
              <a:t>ncest, Harlot, and Deception</a:t>
            </a:r>
            <a:endParaRPr lang="en-US" sz="4200" b="1" dirty="0">
              <a:ln w="19050">
                <a:solidFill>
                  <a:schemeClr val="tx1"/>
                </a:solidFill>
                <a:prstDash val="solid"/>
              </a:ln>
              <a:solidFill>
                <a:schemeClr val="bg1"/>
              </a:solidFill>
              <a:effectLst>
                <a:outerShdw blurRad="12700" dist="50800" dir="2700000" algn="tl" rotWithShape="0">
                  <a:schemeClr val="tx1"/>
                </a:outerShdw>
              </a:effectLst>
            </a:endParaRPr>
          </a:p>
          <a:p>
            <a:pPr>
              <a:lnSpc>
                <a:spcPct val="114000"/>
              </a:lnSpc>
            </a:pP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Rahab – </a:t>
            </a: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Canaanite, Prostitute</a:t>
            </a:r>
          </a:p>
          <a:p>
            <a:pPr>
              <a:lnSpc>
                <a:spcPct val="114000"/>
              </a:lnSpc>
            </a:pP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Ruth – </a:t>
            </a: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Moabite, Born in Incest</a:t>
            </a: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 </a:t>
            </a:r>
          </a:p>
          <a:p>
            <a:pPr>
              <a:lnSpc>
                <a:spcPct val="114000"/>
              </a:lnSpc>
            </a:pPr>
            <a:r>
              <a:rPr lang="en-US" sz="4400" b="1" dirty="0" smtClean="0">
                <a:ln w="19050">
                  <a:solidFill>
                    <a:schemeClr val="tx1"/>
                  </a:solidFill>
                  <a:prstDash val="solid"/>
                </a:ln>
                <a:solidFill>
                  <a:srgbClr val="FFC000"/>
                </a:solidFill>
                <a:effectLst>
                  <a:outerShdw blurRad="12700" dist="50800" dir="2700000" algn="tl" rotWithShape="0">
                    <a:schemeClr val="tx1"/>
                  </a:outerShdw>
                </a:effectLst>
              </a:rPr>
              <a:t>Bathsheba – </a:t>
            </a:r>
            <a:r>
              <a:rPr lang="en-US" sz="4400" b="1" dirty="0" smtClean="0">
                <a:ln w="19050">
                  <a:solidFill>
                    <a:schemeClr val="tx1"/>
                  </a:solidFill>
                  <a:prstDash val="solid"/>
                </a:ln>
                <a:solidFill>
                  <a:schemeClr val="bg1"/>
                </a:solidFill>
                <a:effectLst>
                  <a:outerShdw blurRad="12700" dist="50800" dir="2700000" algn="tl" rotWithShape="0">
                    <a:schemeClr val="tx1"/>
                  </a:outerShdw>
                </a:effectLst>
              </a:rPr>
              <a:t>Adultery, Murder</a:t>
            </a:r>
            <a:endParaRPr lang="en-US" sz="4400" b="1" dirty="0">
              <a:ln w="19050">
                <a:solidFill>
                  <a:schemeClr val="tx1"/>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20194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256181"/>
            <a:ext cx="8839200" cy="2554545"/>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“Abraham begot Isaac, Isaac begot Jacob, and Jacob begot Judah and his brothers. Judah begot Perez and </a:t>
            </a:r>
            <a:r>
              <a:rPr lang="en-US" sz="4000" b="1" dirty="0" err="1" smtClean="0">
                <a:ln w="19050">
                  <a:solidFill>
                    <a:schemeClr val="tx1"/>
                  </a:solidFill>
                  <a:prstDash val="solid"/>
                </a:ln>
                <a:solidFill>
                  <a:schemeClr val="bg1"/>
                </a:solidFill>
                <a:effectLst>
                  <a:outerShdw blurRad="12700" dist="50800" dir="2700000" algn="tl" rotWithShape="0">
                    <a:schemeClr val="tx1"/>
                  </a:outerShdw>
                </a:effectLst>
              </a:rPr>
              <a:t>Zerah</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by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Tamar</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a:t>
            </a:r>
            <a:endParaRPr lang="en-US" sz="4000" b="1" dirty="0">
              <a:ln w="19050">
                <a:solidFill>
                  <a:schemeClr val="tx1"/>
                </a:solidFill>
                <a:prstDash val="solid"/>
              </a:ln>
              <a:solidFill>
                <a:schemeClr val="bg1"/>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3216" y="3602516"/>
            <a:ext cx="4526292" cy="2950684"/>
          </a:xfrm>
          <a:prstGeom prst="rect">
            <a:avLst/>
          </a:prstGeom>
          <a:effectLst>
            <a:softEdge rad="127000"/>
          </a:effectLst>
        </p:spPr>
      </p:pic>
      <p:sp>
        <p:nvSpPr>
          <p:cNvPr id="11" name="Rectangle 10"/>
          <p:cNvSpPr/>
          <p:nvPr/>
        </p:nvSpPr>
        <p:spPr>
          <a:xfrm>
            <a:off x="521465" y="4408245"/>
            <a:ext cx="3279124"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chemeClr val="tx1"/>
                  </a:solidFill>
                  <a:prstDash val="solid"/>
                </a:ln>
                <a:solidFill>
                  <a:srgbClr val="FFC000"/>
                </a:solidFill>
                <a:effectLst>
                  <a:outerShdw blurRad="12700" dist="50800" dir="2700000" algn="tl" rotWithShape="0">
                    <a:schemeClr val="tx1"/>
                  </a:outerShdw>
                </a:effectLst>
              </a:rPr>
              <a:t>Genesis 38</a:t>
            </a:r>
            <a:endParaRPr lang="en-US" sz="54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10866066"/>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227903"/>
            <a:ext cx="8839200" cy="707886"/>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“Salmon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begot Boaz by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Rahab</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(1:5a)</a:t>
            </a:r>
            <a:endParaRPr lang="en-US" sz="40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386" y="2068977"/>
            <a:ext cx="3312328" cy="4493306"/>
          </a:xfrm>
          <a:prstGeom prst="rect">
            <a:avLst/>
          </a:prstGeom>
          <a:effectLst>
            <a:softEdge rad="127000"/>
          </a:effectLst>
        </p:spPr>
      </p:pic>
      <p:sp>
        <p:nvSpPr>
          <p:cNvPr id="11" name="Rectangle 10"/>
          <p:cNvSpPr/>
          <p:nvPr/>
        </p:nvSpPr>
        <p:spPr>
          <a:xfrm>
            <a:off x="990600" y="3250293"/>
            <a:ext cx="3077846"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chemeClr val="tx1"/>
                  </a:solidFill>
                  <a:prstDash val="solid"/>
                </a:ln>
                <a:solidFill>
                  <a:srgbClr val="FFC000"/>
                </a:solidFill>
                <a:effectLst>
                  <a:outerShdw blurRad="12700" dist="50800" dir="2700000" algn="tl" rotWithShape="0">
                    <a:schemeClr val="tx1"/>
                  </a:outerShdw>
                </a:effectLst>
              </a:rPr>
              <a:t>Joshua 2</a:t>
            </a:r>
            <a:endParaRPr lang="en-US" sz="54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76085880"/>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238920"/>
            <a:ext cx="8839200" cy="193899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“Boaz </a:t>
            </a:r>
            <a:r>
              <a:rPr lang="en-US" sz="4000" b="1" dirty="0">
                <a:ln w="19050">
                  <a:solidFill>
                    <a:schemeClr val="tx1"/>
                  </a:solidFill>
                  <a:prstDash val="solid"/>
                </a:ln>
                <a:solidFill>
                  <a:schemeClr val="bg1"/>
                </a:solidFill>
                <a:effectLst>
                  <a:outerShdw blurRad="12700" dist="50800" dir="2700000" algn="tl" rotWithShape="0">
                    <a:schemeClr val="tx1"/>
                  </a:outerShdw>
                </a:effectLst>
              </a:rPr>
              <a:t>begot Obed by </a:t>
            </a:r>
            <a:r>
              <a:rPr lang="en-US" sz="4000" b="1" dirty="0">
                <a:ln w="19050">
                  <a:solidFill>
                    <a:schemeClr val="tx1"/>
                  </a:solidFill>
                  <a:prstDash val="solid"/>
                </a:ln>
                <a:solidFill>
                  <a:srgbClr val="FFC000"/>
                </a:solidFill>
                <a:effectLst>
                  <a:outerShdw blurRad="12700" dist="50800" dir="2700000" algn="tl" rotWithShape="0">
                    <a:schemeClr val="tx1"/>
                  </a:outerShdw>
                </a:effectLst>
              </a:rPr>
              <a:t>Ruth</a:t>
            </a:r>
            <a:r>
              <a:rPr lang="en-US" sz="4000" b="1" dirty="0">
                <a:ln w="19050">
                  <a:solidFill>
                    <a:schemeClr val="tx1"/>
                  </a:solidFill>
                  <a:prstDash val="solid"/>
                </a:ln>
                <a:solidFill>
                  <a:schemeClr val="bg1"/>
                </a:solidFill>
                <a:effectLst>
                  <a:outerShdw blurRad="12700" dist="50800" dir="2700000" algn="tl" rotWithShape="0">
                    <a:schemeClr val="tx1"/>
                  </a:outerShdw>
                </a:effectLst>
              </a:rPr>
              <a:t>, Obed begot Jesse,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and </a:t>
            </a:r>
            <a:r>
              <a:rPr lang="en-US" sz="4000" b="1" dirty="0">
                <a:ln w="19050">
                  <a:solidFill>
                    <a:schemeClr val="tx1"/>
                  </a:solidFill>
                  <a:prstDash val="solid"/>
                </a:ln>
                <a:solidFill>
                  <a:schemeClr val="bg1"/>
                </a:solidFill>
                <a:effectLst>
                  <a:outerShdw blurRad="12700" dist="50800" dir="2700000" algn="tl" rotWithShape="0">
                    <a:schemeClr val="tx1"/>
                  </a:outerShdw>
                </a:effectLst>
              </a:rPr>
              <a:t>Jesse begot David the king</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(1:5b-6)</a:t>
            </a:r>
            <a:endParaRPr lang="en-US" sz="4000" b="1" dirty="0">
              <a:ln w="19050">
                <a:solidFill>
                  <a:schemeClr val="tx1"/>
                </a:solidFill>
                <a:prstDash val="solid"/>
              </a:ln>
              <a:solidFill>
                <a:schemeClr val="bg1"/>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8919" y="2971800"/>
            <a:ext cx="4978120" cy="3352800"/>
          </a:xfrm>
          <a:prstGeom prst="rect">
            <a:avLst/>
          </a:prstGeom>
          <a:effectLst>
            <a:softEdge rad="127000"/>
          </a:effectLst>
        </p:spPr>
      </p:pic>
      <p:sp>
        <p:nvSpPr>
          <p:cNvPr id="11" name="Rectangle 10"/>
          <p:cNvSpPr/>
          <p:nvPr/>
        </p:nvSpPr>
        <p:spPr>
          <a:xfrm>
            <a:off x="240150" y="3581400"/>
            <a:ext cx="3431808"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chemeClr val="tx1"/>
                  </a:solidFill>
                  <a:prstDash val="solid"/>
                </a:ln>
                <a:solidFill>
                  <a:srgbClr val="FFC000"/>
                </a:solidFill>
                <a:effectLst>
                  <a:outerShdw blurRad="12700" dist="50800" dir="2700000" algn="tl" rotWithShape="0">
                    <a:schemeClr val="tx1"/>
                  </a:outerShdw>
                </a:effectLst>
              </a:rPr>
              <a:t>Genesis 19</a:t>
            </a:r>
          </a:p>
          <a:p>
            <a:pPr algn="ctr"/>
            <a:r>
              <a:rPr lang="en-US" sz="5400" b="1" dirty="0" smtClean="0">
                <a:ln w="19050">
                  <a:solidFill>
                    <a:schemeClr val="tx1"/>
                  </a:solidFill>
                  <a:prstDash val="solid"/>
                </a:ln>
                <a:solidFill>
                  <a:srgbClr val="FFC000"/>
                </a:solidFill>
                <a:effectLst>
                  <a:outerShdw blurRad="12700" dist="50800" dir="2700000" algn="tl" rotWithShape="0">
                    <a:schemeClr val="tx1"/>
                  </a:outerShdw>
                </a:effectLst>
              </a:rPr>
              <a:t>Ruth</a:t>
            </a:r>
            <a:endParaRPr lang="en-US" sz="54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285696410"/>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52400" y="1295400"/>
            <a:ext cx="8839200" cy="193899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“David </a:t>
            </a:r>
            <a:r>
              <a:rPr lang="en-US" sz="4000" b="1" dirty="0">
                <a:ln w="19050">
                  <a:solidFill>
                    <a:schemeClr val="tx1"/>
                  </a:solidFill>
                  <a:prstDash val="solid"/>
                </a:ln>
                <a:solidFill>
                  <a:schemeClr val="bg1"/>
                </a:solidFill>
                <a:effectLst>
                  <a:outerShdw blurRad="12700" dist="50800" dir="2700000" algn="tl" rotWithShape="0">
                    <a:schemeClr val="tx1"/>
                  </a:outerShdw>
                </a:effectLst>
              </a:rPr>
              <a:t>the king begot Solomon by her </a:t>
            </a:r>
            <a:r>
              <a:rPr lang="en-US" sz="4000" b="1" i="1" dirty="0" smtClean="0">
                <a:ln w="19050">
                  <a:solidFill>
                    <a:schemeClr val="tx1"/>
                  </a:solidFill>
                  <a:prstDash val="solid"/>
                </a:ln>
                <a:solidFill>
                  <a:srgbClr val="FFC000"/>
                </a:solidFill>
                <a:effectLst>
                  <a:outerShdw blurRad="12700" dist="50800" dir="2700000" algn="tl" rotWithShape="0">
                    <a:schemeClr val="tx1"/>
                  </a:outerShdw>
                </a:effectLst>
              </a:rPr>
              <a:t>“Bathsheba”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who </a:t>
            </a:r>
            <a:r>
              <a:rPr lang="en-US" sz="4000" b="1" dirty="0">
                <a:ln w="19050">
                  <a:solidFill>
                    <a:schemeClr val="tx1"/>
                  </a:solidFill>
                  <a:prstDash val="solid"/>
                </a:ln>
                <a:solidFill>
                  <a:schemeClr val="bg1"/>
                </a:solidFill>
                <a:effectLst>
                  <a:outerShdw blurRad="12700" dist="50800" dir="2700000" algn="tl" rotWithShape="0">
                    <a:schemeClr val="tx1"/>
                  </a:outerShdw>
                </a:effectLst>
              </a:rPr>
              <a:t>had been the wife of </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Uriah…”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(1:6b)</a:t>
            </a:r>
            <a:endParaRPr lang="en-US" sz="40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019799" y="2845631"/>
            <a:ext cx="2711986" cy="3790930"/>
          </a:xfrm>
          <a:prstGeom prst="rect">
            <a:avLst/>
          </a:prstGeom>
          <a:effectLst>
            <a:softEdge rad="127000"/>
          </a:effectLst>
        </p:spPr>
      </p:pic>
      <p:sp>
        <p:nvSpPr>
          <p:cNvPr id="11" name="Rectangle 10"/>
          <p:cNvSpPr/>
          <p:nvPr/>
        </p:nvSpPr>
        <p:spPr>
          <a:xfrm>
            <a:off x="622854" y="4120078"/>
            <a:ext cx="4707551"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chemeClr val="tx1"/>
                  </a:solidFill>
                  <a:prstDash val="solid"/>
                </a:ln>
                <a:solidFill>
                  <a:srgbClr val="FFC000"/>
                </a:solidFill>
                <a:effectLst>
                  <a:outerShdw blurRad="12700" dist="50800" dir="2700000" algn="tl" rotWithShape="0">
                    <a:schemeClr val="tx1"/>
                  </a:outerShdw>
                </a:effectLst>
              </a:rPr>
              <a:t>2 Samuel 11-12</a:t>
            </a:r>
            <a:endParaRPr lang="en-US" sz="54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247254900"/>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74188" y="1305341"/>
            <a:ext cx="779562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Lineage</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1:1-17</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66148967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8" name="Rectangle 7"/>
          <p:cNvSpPr/>
          <p:nvPr/>
        </p:nvSpPr>
        <p:spPr>
          <a:xfrm>
            <a:off x="147827" y="1300976"/>
            <a:ext cx="8839200" cy="1938992"/>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“And </a:t>
            </a:r>
            <a:r>
              <a:rPr lang="en-US" sz="4000" b="1" dirty="0">
                <a:ln w="19050">
                  <a:solidFill>
                    <a:schemeClr val="tx1"/>
                  </a:solidFill>
                  <a:prstDash val="solid"/>
                </a:ln>
                <a:solidFill>
                  <a:schemeClr val="bg1"/>
                </a:solidFill>
                <a:effectLst>
                  <a:outerShdw blurRad="12700" dist="50800" dir="2700000" algn="tl" rotWithShape="0">
                    <a:schemeClr val="tx1"/>
                  </a:outerShdw>
                </a:effectLst>
              </a:rPr>
              <a:t>Jacob begot Joseph the husband of </a:t>
            </a:r>
            <a:r>
              <a:rPr lang="en-US" sz="4000" b="1" dirty="0">
                <a:ln w="19050">
                  <a:solidFill>
                    <a:schemeClr val="tx1"/>
                  </a:solidFill>
                  <a:prstDash val="solid"/>
                </a:ln>
                <a:solidFill>
                  <a:srgbClr val="FFC000"/>
                </a:solidFill>
                <a:effectLst>
                  <a:outerShdw blurRad="12700" dist="50800" dir="2700000" algn="tl" rotWithShape="0">
                    <a:schemeClr val="tx1"/>
                  </a:outerShdw>
                </a:effectLst>
              </a:rPr>
              <a:t>Mary</a:t>
            </a:r>
            <a:r>
              <a:rPr lang="en-US" sz="4000" b="1" dirty="0">
                <a:ln w="19050">
                  <a:solidFill>
                    <a:schemeClr val="tx1"/>
                  </a:solidFill>
                  <a:prstDash val="solid"/>
                </a:ln>
                <a:solidFill>
                  <a:schemeClr val="bg1"/>
                </a:solidFill>
                <a:effectLst>
                  <a:outerShdw blurRad="12700" dist="50800" dir="2700000" algn="tl" rotWithShape="0">
                    <a:schemeClr val="tx1"/>
                  </a:outerShdw>
                </a:effectLst>
              </a:rPr>
              <a:t>, of whom was born Jesus who is called Christ</a:t>
            </a:r>
            <a:r>
              <a:rPr lang="en-US" sz="4000" b="1" dirty="0" smtClean="0">
                <a:ln w="19050">
                  <a:solidFill>
                    <a:schemeClr val="tx1"/>
                  </a:solidFill>
                  <a:prstDash val="solid"/>
                </a:ln>
                <a:solidFill>
                  <a:schemeClr val="bg1"/>
                </a:solidFill>
                <a:effectLst>
                  <a:outerShdw blurRad="12700" dist="50800" dir="2700000" algn="tl" rotWithShape="0">
                    <a:schemeClr val="tx1"/>
                  </a:outerShdw>
                </a:effectLst>
              </a:rPr>
              <a:t>.” </a:t>
            </a:r>
            <a:r>
              <a:rPr lang="en-US" sz="4000" b="1" dirty="0" smtClean="0">
                <a:ln w="19050">
                  <a:solidFill>
                    <a:schemeClr val="tx1"/>
                  </a:solidFill>
                  <a:prstDash val="solid"/>
                </a:ln>
                <a:solidFill>
                  <a:srgbClr val="FFC000"/>
                </a:solidFill>
                <a:effectLst>
                  <a:outerShdw blurRad="12700" dist="50800" dir="2700000" algn="tl" rotWithShape="0">
                    <a:schemeClr val="tx1"/>
                  </a:outerShdw>
                </a:effectLst>
              </a:rPr>
              <a:t>(1:16)</a:t>
            </a:r>
            <a:endParaRPr lang="en-US" sz="40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578859" y="3230787"/>
            <a:ext cx="4188714" cy="3129025"/>
          </a:xfrm>
          <a:prstGeom prst="rect">
            <a:avLst/>
          </a:prstGeom>
          <a:effectLst>
            <a:softEdge rad="127000"/>
          </a:effectLst>
        </p:spPr>
      </p:pic>
      <p:sp>
        <p:nvSpPr>
          <p:cNvPr id="11" name="Rectangle 10"/>
          <p:cNvSpPr/>
          <p:nvPr/>
        </p:nvSpPr>
        <p:spPr>
          <a:xfrm>
            <a:off x="1024127" y="3973254"/>
            <a:ext cx="2366773" cy="923330"/>
          </a:xfrm>
          <a:prstGeom prst="rect">
            <a:avLst/>
          </a:prstGeom>
          <a:noFill/>
          <a:effectLst>
            <a:softEdge rad="127000"/>
          </a:effectLst>
        </p:spPr>
        <p:txBody>
          <a:bodyPr wrap="square" lIns="91440" tIns="45720" rIns="91440" bIns="45720">
            <a:spAutoFit/>
          </a:bodyPr>
          <a:lstStyle/>
          <a:p>
            <a:pPr algn="ctr"/>
            <a:r>
              <a:rPr lang="en-US" sz="5400" b="1" dirty="0" smtClean="0">
                <a:ln w="19050">
                  <a:solidFill>
                    <a:schemeClr val="tx1"/>
                  </a:solidFill>
                  <a:prstDash val="solid"/>
                </a:ln>
                <a:solidFill>
                  <a:srgbClr val="FFC000"/>
                </a:solidFill>
                <a:effectLst>
                  <a:outerShdw blurRad="12700" dist="50800" dir="2700000" algn="tl" rotWithShape="0">
                    <a:schemeClr val="tx1"/>
                  </a:outerShdw>
                </a:effectLst>
              </a:rPr>
              <a:t>Mary</a:t>
            </a:r>
            <a:r>
              <a:rPr lang="en-US" sz="5400" b="1" dirty="0" smtClean="0">
                <a:ln w="19050">
                  <a:solidFill>
                    <a:schemeClr val="tx1"/>
                  </a:solidFill>
                  <a:prstDash val="solid"/>
                </a:ln>
                <a:solidFill>
                  <a:schemeClr val="bg1"/>
                </a:solidFill>
                <a:effectLst>
                  <a:outerShdw blurRad="12700" dist="50800" dir="2700000" algn="tl" rotWithShape="0">
                    <a:schemeClr val="tx1"/>
                  </a:outerShdw>
                </a:effectLst>
              </a:rPr>
              <a:t> </a:t>
            </a:r>
            <a:endParaRPr lang="en-US" sz="5400" b="1" dirty="0">
              <a:ln w="19050">
                <a:solidFill>
                  <a:schemeClr val="tx1"/>
                </a:solidFill>
                <a:prstDash val="solid"/>
              </a:ln>
              <a:solidFill>
                <a:srgbClr val="FFC0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2940036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74188" y="1305341"/>
            <a:ext cx="779562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Lineage</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1:1-17</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22903363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19253" y="1029712"/>
            <a:ext cx="8905495" cy="3046988"/>
          </a:xfrm>
          <a:prstGeom prst="rect">
            <a:avLst/>
          </a:prstGeom>
          <a:noFill/>
          <a:effectLst>
            <a:softEdge rad="127000"/>
          </a:effectLst>
        </p:spPr>
        <p:txBody>
          <a:bodyPr wrap="square" lIns="91440" tIns="45720" rIns="91440" bIns="45720">
            <a:spAutoFit/>
          </a:bodyPr>
          <a:lstStyle/>
          <a:p>
            <a:pPr algn="ctr"/>
            <a:r>
              <a:rPr lang="en-US" sz="4800" b="1" dirty="0" smtClean="0">
                <a:ln w="12700">
                  <a:solidFill>
                    <a:schemeClr val="tx1"/>
                  </a:solidFill>
                  <a:prstDash val="solid"/>
                </a:ln>
                <a:solidFill>
                  <a:schemeClr val="bg1"/>
                </a:solidFill>
                <a:effectLst>
                  <a:outerShdw blurRad="12700" dist="50800" dir="2700000" algn="tl" rotWithShape="0">
                    <a:schemeClr val="tx1"/>
                  </a:outerShdw>
                </a:effectLst>
              </a:rPr>
              <a:t>“of the increase of his government and peace there will be no end”</a:t>
            </a:r>
          </a:p>
          <a:p>
            <a:pPr algn="ctr"/>
            <a:r>
              <a:rPr lang="en-US" sz="4800" b="1" dirty="0" smtClean="0">
                <a:ln w="12700">
                  <a:solidFill>
                    <a:schemeClr val="tx1"/>
                  </a:solidFill>
                  <a:prstDash val="solid"/>
                </a:ln>
                <a:solidFill>
                  <a:srgbClr val="00CCFF"/>
                </a:solidFill>
                <a:effectLst>
                  <a:outerShdw blurRad="12700" dist="50800" dir="2700000" algn="tl" rotWithShape="0">
                    <a:schemeClr val="tx1"/>
                  </a:outerShdw>
                </a:effectLst>
              </a:rPr>
              <a:t>The Extent of His Kingdom</a:t>
            </a:r>
          </a:p>
          <a:p>
            <a:pPr algn="ctr"/>
            <a:r>
              <a:rPr lang="en-US" sz="4800" b="1" dirty="0" smtClean="0">
                <a:ln w="12700">
                  <a:solidFill>
                    <a:schemeClr val="tx1"/>
                  </a:solidFill>
                  <a:prstDash val="solid"/>
                </a:ln>
                <a:solidFill>
                  <a:srgbClr val="FFC000"/>
                </a:solidFill>
                <a:effectLst>
                  <a:outerShdw blurRad="12700" dist="50800" dir="2700000" algn="tl" rotWithShape="0">
                    <a:schemeClr val="tx1"/>
                  </a:outerShdw>
                </a:effectLst>
              </a:rPr>
              <a:t>The Everlasting God</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sp>
        <p:nvSpPr>
          <p:cNvPr id="12" name="Rectangle 11"/>
          <p:cNvSpPr/>
          <p:nvPr/>
        </p:nvSpPr>
        <p:spPr>
          <a:xfrm>
            <a:off x="419100" y="4099022"/>
            <a:ext cx="8305800" cy="2603790"/>
          </a:xfrm>
          <a:prstGeom prst="rect">
            <a:avLst/>
          </a:prstGeom>
          <a:noFill/>
          <a:effectLst>
            <a:softEdge rad="127000"/>
          </a:effectLst>
        </p:spPr>
        <p:txBody>
          <a:bodyPr wrap="square" lIns="91440" tIns="45720" rIns="91440" bIns="45720">
            <a:spAutoFit/>
          </a:bodyPr>
          <a:lstStyle/>
          <a:p>
            <a:pPr algn="ctr">
              <a:lnSpc>
                <a:spcPct val="85000"/>
              </a:lnSpc>
            </a:pPr>
            <a:r>
              <a:rPr lang="en-US" sz="4800" b="1" dirty="0" smtClean="0">
                <a:ln w="12700">
                  <a:solidFill>
                    <a:schemeClr val="tx1"/>
                  </a:solidFill>
                  <a:prstDash val="solid"/>
                </a:ln>
                <a:solidFill>
                  <a:schemeClr val="bg1"/>
                </a:solidFill>
                <a:effectLst>
                  <a:outerShdw blurRad="12700" dist="50800" dir="2700000" algn="tl" rotWithShape="0">
                    <a:schemeClr val="tx1"/>
                  </a:outerShdw>
                </a:effectLst>
              </a:rPr>
              <a:t>“He will reign on David’s throne and over his kingdom”</a:t>
            </a:r>
          </a:p>
          <a:p>
            <a:pPr algn="ctr">
              <a:lnSpc>
                <a:spcPct val="85000"/>
              </a:lnSpc>
            </a:pPr>
            <a:r>
              <a:rPr lang="en-US" sz="4800" b="1" dirty="0" smtClean="0">
                <a:ln w="12700">
                  <a:solidFill>
                    <a:schemeClr val="tx1"/>
                  </a:solidFill>
                  <a:prstDash val="solid"/>
                </a:ln>
                <a:solidFill>
                  <a:srgbClr val="00CCFF"/>
                </a:solidFill>
                <a:effectLst>
                  <a:outerShdw blurRad="12700" dist="50800" dir="2700000" algn="tl" rotWithShape="0">
                    <a:schemeClr val="tx1"/>
                  </a:outerShdw>
                </a:effectLst>
              </a:rPr>
              <a:t>His Promise</a:t>
            </a:r>
          </a:p>
          <a:p>
            <a:pPr algn="ctr">
              <a:lnSpc>
                <a:spcPct val="85000"/>
              </a:lnSpc>
            </a:pPr>
            <a:r>
              <a:rPr lang="en-US" sz="4800" b="1" dirty="0" smtClean="0">
                <a:ln w="12700">
                  <a:solidFill>
                    <a:schemeClr val="tx1"/>
                  </a:solidFill>
                  <a:prstDash val="solid"/>
                </a:ln>
                <a:solidFill>
                  <a:srgbClr val="FFC000"/>
                </a:solidFill>
                <a:effectLst>
                  <a:outerShdw blurRad="12700" dist="50800" dir="2700000" algn="tl" rotWithShape="0">
                    <a:schemeClr val="tx1"/>
                  </a:outerShdw>
                </a:effectLst>
              </a:rPr>
              <a:t>The King of David</a:t>
            </a:r>
            <a:endParaRPr lang="en-US" sz="4800" b="1" dirty="0">
              <a:ln w="12700">
                <a:solidFill>
                  <a:schemeClr val="tx1"/>
                </a:solidFill>
                <a:prstDash val="solid"/>
              </a:ln>
              <a:solidFill>
                <a:srgbClr val="FFC000"/>
              </a:solidFill>
              <a:effectLst>
                <a:outerShdw blurRad="12700" dist="50800" dir="2700000" algn="tl" rotWithShape="0">
                  <a:schemeClr val="tx1"/>
                </a:outerShdw>
              </a:effectLst>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2147" y="5553952"/>
            <a:ext cx="1524000" cy="1026160"/>
          </a:xfrm>
          <a:prstGeom prst="rect">
            <a:avLst/>
          </a:prstGeom>
        </p:spPr>
      </p:pic>
      <p:pic>
        <p:nvPicPr>
          <p:cNvPr id="23" name="Picture 2" descr="C:\Users\Owner\AppData\Local\Microsoft\Windows\Temporary Internet Files\Low\Content.IE5\TEVNOI6O\j0436345[1].png"/>
          <p:cNvPicPr>
            <a:picLocks noChangeAspect="1" noChangeArrowheads="1"/>
          </p:cNvPicPr>
          <p:nvPr/>
        </p:nvPicPr>
        <p:blipFill rotWithShape="1">
          <a:blip r:embed="rId5"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24" name="Picture 23"/>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Tree>
    <p:extLst>
      <p:ext uri="{BB962C8B-B14F-4D97-AF65-F5344CB8AC3E}">
        <p14:creationId xmlns:p14="http://schemas.microsoft.com/office/powerpoint/2010/main" val="2714219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75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8" name="Rectangle 7"/>
          <p:cNvSpPr/>
          <p:nvPr/>
        </p:nvSpPr>
        <p:spPr>
          <a:xfrm>
            <a:off x="195453" y="1094715"/>
            <a:ext cx="8753095" cy="3785652"/>
          </a:xfrm>
          <a:prstGeom prst="rect">
            <a:avLst/>
          </a:prstGeom>
          <a:noFill/>
          <a:effectLst>
            <a:softEdge rad="127000"/>
          </a:effectLst>
        </p:spPr>
        <p:txBody>
          <a:bodyPr wrap="square" lIns="91440" tIns="45720" rIns="91440" bIns="45720">
            <a:spAutoFit/>
          </a:bodyPr>
          <a:lstStyle/>
          <a:p>
            <a:pPr algn="ctr"/>
            <a:r>
              <a:rPr lang="en-US" sz="4800" b="1" dirty="0" smtClean="0">
                <a:ln w="12700">
                  <a:solidFill>
                    <a:schemeClr val="tx1"/>
                  </a:solidFill>
                  <a:prstDash val="solid"/>
                </a:ln>
                <a:solidFill>
                  <a:schemeClr val="bg1"/>
                </a:solidFill>
                <a:effectLst>
                  <a:outerShdw blurRad="12700" dist="50800" dir="2700000" algn="tl" rotWithShape="0">
                    <a:schemeClr val="tx1"/>
                  </a:outerShdw>
                </a:effectLst>
              </a:rPr>
              <a:t>“establishing and upholding it with justice and righteousness for that time and forever”</a:t>
            </a:r>
          </a:p>
          <a:p>
            <a:pPr algn="ctr"/>
            <a:r>
              <a:rPr lang="en-US" sz="4800" b="1" dirty="0" smtClean="0">
                <a:ln w="12700">
                  <a:solidFill>
                    <a:schemeClr val="tx1"/>
                  </a:solidFill>
                  <a:prstDash val="solid"/>
                </a:ln>
                <a:solidFill>
                  <a:srgbClr val="00CCFF"/>
                </a:solidFill>
                <a:effectLst>
                  <a:outerShdw blurRad="12700" dist="50800" dir="2700000" algn="tl" rotWithShape="0">
                    <a:schemeClr val="tx1"/>
                  </a:outerShdw>
                </a:effectLst>
              </a:rPr>
              <a:t>His Righteous Character</a:t>
            </a:r>
          </a:p>
          <a:p>
            <a:pPr algn="ctr"/>
            <a:r>
              <a:rPr lang="en-US" sz="4800" b="1" dirty="0" smtClean="0">
                <a:ln w="12700">
                  <a:solidFill>
                    <a:schemeClr val="tx1"/>
                  </a:solidFill>
                  <a:prstDash val="solid"/>
                </a:ln>
                <a:solidFill>
                  <a:srgbClr val="FFC000"/>
                </a:solidFill>
                <a:effectLst>
                  <a:outerShdw blurRad="12700" dist="50800" dir="2700000" algn="tl" rotWithShape="0">
                    <a:schemeClr val="tx1"/>
                  </a:outerShdw>
                </a:effectLst>
              </a:rPr>
              <a:t>The Lord our Righteousness</a:t>
            </a: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4"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5" name="Picture 14"/>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Tree>
    <p:extLst>
      <p:ext uri="{BB962C8B-B14F-4D97-AF65-F5344CB8AC3E}">
        <p14:creationId xmlns:p14="http://schemas.microsoft.com/office/powerpoint/2010/main" val="20557365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sp>
        <p:nvSpPr>
          <p:cNvPr id="10" name="Rectangle 9"/>
          <p:cNvSpPr/>
          <p:nvPr/>
        </p:nvSpPr>
        <p:spPr>
          <a:xfrm>
            <a:off x="668278" y="1124093"/>
            <a:ext cx="7798297" cy="3046988"/>
          </a:xfrm>
          <a:prstGeom prst="rect">
            <a:avLst/>
          </a:prstGeom>
          <a:noFill/>
          <a:effectLst>
            <a:softEdge rad="127000"/>
          </a:effectLst>
        </p:spPr>
        <p:txBody>
          <a:bodyPr wrap="square" lIns="91440" tIns="45720" rIns="91440" bIns="45720">
            <a:spAutoFit/>
          </a:bodyPr>
          <a:lstStyle/>
          <a:p>
            <a:pPr algn="ctr"/>
            <a:r>
              <a:rPr lang="en-US" sz="4800" b="1" dirty="0" smtClean="0">
                <a:ln w="12700">
                  <a:solidFill>
                    <a:schemeClr val="tx1"/>
                  </a:solidFill>
                  <a:prstDash val="solid"/>
                </a:ln>
                <a:solidFill>
                  <a:schemeClr val="bg1"/>
                </a:solidFill>
                <a:effectLst>
                  <a:outerShdw blurRad="12700" dist="50800" dir="2700000" algn="tl" rotWithShape="0">
                    <a:schemeClr val="tx1"/>
                  </a:outerShdw>
                </a:effectLst>
              </a:rPr>
              <a:t>“the Zeal of the Lord Almighty will accomplish this”</a:t>
            </a:r>
          </a:p>
          <a:p>
            <a:pPr algn="ctr"/>
            <a:r>
              <a:rPr lang="en-US" sz="4800" b="1" dirty="0" smtClean="0">
                <a:ln w="12700">
                  <a:solidFill>
                    <a:schemeClr val="tx1"/>
                  </a:solidFill>
                  <a:prstDash val="solid"/>
                </a:ln>
                <a:solidFill>
                  <a:srgbClr val="00CCFF"/>
                </a:solidFill>
                <a:effectLst>
                  <a:outerShdw blurRad="12700" dist="50800" dir="2700000" algn="tl" rotWithShape="0">
                    <a:schemeClr val="tx1"/>
                  </a:outerShdw>
                </a:effectLst>
              </a:rPr>
              <a:t>His Determination</a:t>
            </a:r>
          </a:p>
          <a:p>
            <a:pPr algn="ctr"/>
            <a:r>
              <a:rPr lang="en-US" sz="4800" b="1" dirty="0" smtClean="0">
                <a:ln w="12700">
                  <a:solidFill>
                    <a:schemeClr val="tx1"/>
                  </a:solidFill>
                  <a:prstDash val="solid"/>
                </a:ln>
                <a:solidFill>
                  <a:srgbClr val="FFC000"/>
                </a:solidFill>
                <a:effectLst>
                  <a:outerShdw blurRad="12700" dist="50800" dir="2700000" algn="tl" rotWithShape="0">
                    <a:schemeClr val="tx1"/>
                  </a:outerShdw>
                </a:effectLst>
              </a:rPr>
              <a:t>The Lord who Provides</a:t>
            </a:r>
          </a:p>
        </p:txBody>
      </p:sp>
      <p:pic>
        <p:nvPicPr>
          <p:cNvPr id="7"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1"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Tree>
    <p:extLst>
      <p:ext uri="{BB962C8B-B14F-4D97-AF65-F5344CB8AC3E}">
        <p14:creationId xmlns:p14="http://schemas.microsoft.com/office/powerpoint/2010/main" val="364072567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6846849"/>
          </a:xfrm>
          <a:prstGeom prst="rect">
            <a:avLst/>
          </a:prstGeom>
        </p:spPr>
      </p:pic>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sp>
        <p:nvSpPr>
          <p:cNvPr id="13" name="Rectangle 12"/>
          <p:cNvSpPr/>
          <p:nvPr/>
        </p:nvSpPr>
        <p:spPr>
          <a:xfrm>
            <a:off x="-9145" y="79052"/>
            <a:ext cx="9153145" cy="1015663"/>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rPr>
              <a:t>The Savior King </a:t>
            </a:r>
            <a:endParaRPr lang="en-US" sz="5800" b="1" cap="none" spc="0" dirty="0">
              <a:ln w="19050">
                <a:solidFill>
                  <a:srgbClr val="002060"/>
                </a:solidFill>
                <a:prstDash val="solid"/>
              </a:ln>
              <a:solidFill>
                <a:schemeClr val="bg1"/>
              </a:solidFill>
              <a:effectLst>
                <a:outerShdw blurRad="12700" dist="38100" dir="2700000" algn="tl" rotWithShape="0">
                  <a:schemeClr val="tx1"/>
                </a:outerShdw>
                <a:reflection blurRad="76200" stA="55000" endA="300" endPos="45500" dir="5400000" sy="-100000" algn="bl" rotWithShape="0"/>
              </a:effectLst>
            </a:endParaRPr>
          </a:p>
        </p:txBody>
      </p:sp>
      <p:pic>
        <p:nvPicPr>
          <p:cNvPr id="15" name="Picture 2" descr="C:\Users\Owner\AppData\Local\Microsoft\Windows\Temporary Internet Files\Low\Content.IE5\TEVNOI6O\j0436345[1].png"/>
          <p:cNvPicPr>
            <a:picLocks noChangeAspect="1" noChangeArrowheads="1"/>
          </p:cNvPicPr>
          <p:nvPr/>
        </p:nvPicPr>
        <p:blipFill rotWithShape="1">
          <a:blip r:embed="rId4" cstate="print">
            <a:duotone>
              <a:prstClr val="black"/>
              <a:schemeClr val="accent1">
                <a:tint val="45000"/>
                <a:satMod val="400000"/>
              </a:schemeClr>
            </a:duotone>
          </a:blip>
          <a:srcRect t="19511"/>
          <a:stretch/>
        </p:blipFill>
        <p:spPr bwMode="auto">
          <a:xfrm flipH="1">
            <a:off x="702648" y="88907"/>
            <a:ext cx="1076425" cy="939476"/>
          </a:xfrm>
          <a:prstGeom prst="rect">
            <a:avLst/>
          </a:prstGeom>
          <a:ln>
            <a:noFill/>
          </a:ln>
          <a:effectLst>
            <a:outerShdw blurRad="292100" dist="139700" dir="2700000" algn="tl" rotWithShape="0">
              <a:schemeClr val="bg1"/>
            </a:outerShdw>
          </a:effectLst>
        </p:spPr>
      </p:pic>
      <p:pic>
        <p:nvPicPr>
          <p:cNvPr id="10" name="Picture 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99730" y="132370"/>
            <a:ext cx="937817" cy="815909"/>
          </a:xfrm>
          <a:prstGeom prst="rect">
            <a:avLst/>
          </a:prstGeom>
        </p:spPr>
      </p:pic>
      <p:sp>
        <p:nvSpPr>
          <p:cNvPr id="16" name="Rectangle 15"/>
          <p:cNvSpPr/>
          <p:nvPr/>
        </p:nvSpPr>
        <p:spPr>
          <a:xfrm>
            <a:off x="674188" y="1305341"/>
            <a:ext cx="7795625" cy="2123658"/>
          </a:xfrm>
          <a:prstGeom prst="rect">
            <a:avLst/>
          </a:prstGeom>
          <a:noFill/>
          <a:effectLst>
            <a:softEdge rad="127000"/>
          </a:effectLst>
        </p:spPr>
        <p:txBody>
          <a:bodyPr wrap="square" lIns="91440" tIns="45720" rIns="91440" bIns="45720">
            <a:spAutoFit/>
          </a:bodyPr>
          <a:lstStyle/>
          <a:p>
            <a:pPr algn="ctr"/>
            <a:r>
              <a:rPr lang="en-US" sz="6600" b="1" dirty="0" smtClean="0">
                <a:ln w="19050">
                  <a:solidFill>
                    <a:schemeClr val="tx1"/>
                  </a:solidFill>
                  <a:prstDash val="solid"/>
                </a:ln>
                <a:solidFill>
                  <a:schemeClr val="bg1"/>
                </a:solidFill>
                <a:effectLst>
                  <a:outerShdw blurRad="12700" dist="50800" dir="2700000" algn="tl" rotWithShape="0">
                    <a:schemeClr val="tx1"/>
                  </a:outerShdw>
                </a:effectLst>
              </a:rPr>
              <a:t>A Christmas Lineage</a:t>
            </a:r>
          </a:p>
          <a:p>
            <a:pPr algn="ctr"/>
            <a:r>
              <a:rPr lang="en-US" sz="6600" b="1" dirty="0" smtClean="0">
                <a:ln w="19050">
                  <a:solidFill>
                    <a:schemeClr val="tx1"/>
                  </a:solidFill>
                  <a:prstDash val="solid"/>
                </a:ln>
                <a:solidFill>
                  <a:srgbClr val="FFC000"/>
                </a:solidFill>
                <a:effectLst>
                  <a:outerShdw blurRad="12700" dist="50800" dir="2700000" algn="tl" rotWithShape="0">
                    <a:schemeClr val="tx1"/>
                  </a:outerShdw>
                </a:effectLst>
              </a:rPr>
              <a:t>Matthew 1:1-17</a:t>
            </a:r>
            <a:endParaRPr lang="en-US" sz="6600" b="1" dirty="0">
              <a:ln w="19050">
                <a:solidFill>
                  <a:schemeClr val="tx1"/>
                </a:solidFill>
                <a:prstDash val="solid"/>
              </a:ln>
              <a:solidFill>
                <a:srgbClr val="FFC000"/>
              </a:solidFill>
              <a:effectLst>
                <a:outerShdw blurRad="12700" dist="50800" dir="2700000" algn="tl" rotWithShape="0">
                  <a:schemeClr val="tx1"/>
                </a:outerShdw>
              </a:effectLst>
            </a:endParaRPr>
          </a:p>
        </p:txBody>
      </p:sp>
      <p:pic>
        <p:nvPicPr>
          <p:cNvPr id="17" name="Picture 16"/>
          <p:cNvPicPr>
            <a:picLocks noChangeAspect="1"/>
          </p:cNvPicPr>
          <p:nvPr/>
        </p:nvPicPr>
        <p:blipFill>
          <a:blip r:embed="rId6" cstate="print">
            <a:duotone>
              <a:prstClr val="black"/>
              <a:srgbClr val="604BCC">
                <a:tint val="45000"/>
                <a:satMod val="400000"/>
              </a:srgbClr>
            </a:duotone>
            <a:extLst>
              <a:ext uri="{28A0092B-C50C-407E-A947-70E740481C1C}">
                <a14:useLocalDpi xmlns:a14="http://schemas.microsoft.com/office/drawing/2010/main" val="0"/>
              </a:ext>
            </a:extLst>
          </a:blip>
          <a:stretch>
            <a:fillRect/>
          </a:stretch>
        </p:blipFill>
        <p:spPr>
          <a:xfrm>
            <a:off x="2384680" y="3436344"/>
            <a:ext cx="4374640" cy="3200956"/>
          </a:xfrm>
          <a:prstGeom prst="rect">
            <a:avLst/>
          </a:prstGeom>
          <a:effectLst>
            <a:softEdge rad="317500"/>
          </a:effectLst>
        </p:spPr>
      </p:pic>
    </p:spTree>
    <p:extLst>
      <p:ext uri="{BB962C8B-B14F-4D97-AF65-F5344CB8AC3E}">
        <p14:creationId xmlns:p14="http://schemas.microsoft.com/office/powerpoint/2010/main" val="2621283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42" presetClass="entr" presetSubtype="0" fill="hold" grpId="0"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500"/>
                                        <p:tgtEl>
                                          <p:spTgt spid="16"/>
                                        </p:tgtEl>
                                      </p:cBhvr>
                                    </p:animEffect>
                                    <p:anim calcmode="lin" valueType="num">
                                      <p:cBhvr>
                                        <p:cTn id="11" dur="1500" fill="hold"/>
                                        <p:tgtEl>
                                          <p:spTgt spid="16"/>
                                        </p:tgtEl>
                                        <p:attrNameLst>
                                          <p:attrName>ppt_x</p:attrName>
                                        </p:attrNameLst>
                                      </p:cBhvr>
                                      <p:tavLst>
                                        <p:tav tm="0">
                                          <p:val>
                                            <p:strVal val="#ppt_x"/>
                                          </p:val>
                                        </p:tav>
                                        <p:tav tm="100000">
                                          <p:val>
                                            <p:strVal val="#ppt_x"/>
                                          </p:val>
                                        </p:tav>
                                      </p:tavLst>
                                    </p:anim>
                                    <p:anim calcmode="lin" valueType="num">
                                      <p:cBhvr>
                                        <p:cTn id="12" dur="1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159617</TotalTime>
  <Words>4641</Words>
  <Application>Microsoft Office PowerPoint</Application>
  <PresentationFormat>On-screen Show (4:3)</PresentationFormat>
  <Paragraphs>354</Paragraphs>
  <Slides>59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Arabic Typesetting</vt:lpstr>
      <vt:lpstr>Arial</vt:lpstr>
      <vt:lpstr>Calibri</vt:lpstr>
      <vt:lpstr>Calibri Light</vt:lpstr>
      <vt:lpstr>Geometr231 BT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2466</cp:revision>
  <dcterms:created xsi:type="dcterms:W3CDTF">2010-02-05T17:09:41Z</dcterms:created>
  <dcterms:modified xsi:type="dcterms:W3CDTF">2020-06-15T15:23:29Z</dcterms:modified>
</cp:coreProperties>
</file>